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3.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8.xml" ContentType="application/vnd.openxmlformats-officedocument.presentationml.slide+xml"/>
  <Override PartName="/ppt/slides/slide17.xml" ContentType="application/vnd.openxmlformats-officedocument.presentationml.slide+xml"/>
  <Override PartName="/ppt/slides/slide7.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16.xml" ContentType="application/vnd.openxmlformats-officedocument.presentationml.notesSlide+xml"/>
  <Override PartName="/ppt/notesSlides/notesSlide6.xml" ContentType="application/vnd.openxmlformats-officedocument.presentationml.notesSlide+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notesSlides/notesSlide7.xml" ContentType="application/vnd.openxmlformats-officedocument.presentationml.notesSlide+xml"/>
  <Override PartName="/ppt/notesSlides/notesSlide5.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notesSlides/notesSlide14.xml" ContentType="application/vnd.openxmlformats-officedocument.presentationml.notesSlide+xml"/>
  <Override PartName="/ppt/notesSlides/notesSlide10.xml" ContentType="application/vnd.openxmlformats-officedocument.presentationml.notesSlide+xml"/>
  <Override PartName="/ppt/notesSlides/notesSlide13.xml" ContentType="application/vnd.openxmlformats-officedocument.presentationml.notesSlide+xml"/>
  <Override PartName="/ppt/notesSlides/notesSlide15.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9"/>
  </p:notesMasterIdLst>
  <p:sldIdLst>
    <p:sldId id="256" r:id="rId2"/>
    <p:sldId id="285" r:id="rId3"/>
    <p:sldId id="284" r:id="rId4"/>
    <p:sldId id="273" r:id="rId5"/>
    <p:sldId id="272" r:id="rId6"/>
    <p:sldId id="277" r:id="rId7"/>
    <p:sldId id="290" r:id="rId8"/>
    <p:sldId id="276" r:id="rId9"/>
    <p:sldId id="278" r:id="rId10"/>
    <p:sldId id="279" r:id="rId11"/>
    <p:sldId id="282" r:id="rId12"/>
    <p:sldId id="280" r:id="rId13"/>
    <p:sldId id="287" r:id="rId14"/>
    <p:sldId id="289" r:id="rId15"/>
    <p:sldId id="262" r:id="rId16"/>
    <p:sldId id="288" r:id="rId17"/>
    <p:sldId id="270"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38" autoAdjust="0"/>
  </p:normalViewPr>
  <p:slideViewPr>
    <p:cSldViewPr>
      <p:cViewPr varScale="1">
        <p:scale>
          <a:sx n="86" d="100"/>
          <a:sy n="86"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A0696F70-F4EA-47A8-8381-944B748BEBCB}" type="datetimeFigureOut">
              <a:rPr lang="en-US" smtClean="0"/>
              <a:pPr/>
              <a:t>9/6/2015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683E4C5-D620-439F-B93D-87A5889BAE4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Hello, everyone.  My name is Keith Upchurch.  I work for</a:t>
            </a:r>
            <a:r>
              <a:rPr lang="en-US" baseline="0" dirty="0" smtClean="0"/>
              <a:t> the Transportation Cabinet’s Legal Department, and I am assigned to the District 8 office in Somerset.  I’ve been working there for about 8 or 9 years now, and I spend probably 80 to 90% of my time working on property acquisition and property condemnation issues.  </a:t>
            </a:r>
          </a:p>
          <a:p>
            <a:endParaRPr lang="en-US" baseline="0" dirty="0" smtClean="0"/>
          </a:p>
          <a:p>
            <a:r>
              <a:rPr lang="en-US" baseline="0" dirty="0" smtClean="0"/>
              <a:t>I’m here today to spend a few minutes with you discussing a topic that anyone who does property acquisition work has to deal with on a regular basis:  damage claims </a:t>
            </a:r>
            <a:r>
              <a:rPr lang="en-US" baseline="0" dirty="0" smtClean="0"/>
              <a:t>that </a:t>
            </a:r>
            <a:r>
              <a:rPr lang="en-US" baseline="0" dirty="0" smtClean="0"/>
              <a:t>are not legally compensable in Kentucky.  In other words, damage claims arising from property acquisition, that we do not have to pay.</a:t>
            </a:r>
          </a:p>
          <a:p>
            <a:r>
              <a:rPr lang="en-US" baseline="0" dirty="0" smtClean="0"/>
              <a:t>We have to deal with these issues over and over again, not just at the appraisal and negotiation stage, but all the way through the entire condemnation process.  </a:t>
            </a:r>
            <a:endParaRPr lang="en-US" dirty="0"/>
          </a:p>
        </p:txBody>
      </p:sp>
      <p:sp>
        <p:nvSpPr>
          <p:cNvPr id="4" name="Slide Number Placeholder 3"/>
          <p:cNvSpPr>
            <a:spLocks noGrp="1"/>
          </p:cNvSpPr>
          <p:nvPr>
            <p:ph type="sldNum" sz="quarter" idx="10"/>
          </p:nvPr>
        </p:nvSpPr>
        <p:spPr/>
        <p:txBody>
          <a:bodyPr/>
          <a:lstStyle/>
          <a:p>
            <a:fld id="{0683E4C5-D620-439F-B93D-87A5889BAE49}"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is a specific scenario.  Making  a person travel longer or farther to reach his property, aka “</a:t>
            </a:r>
            <a:r>
              <a:rPr lang="en-US" dirty="0" err="1" smtClean="0"/>
              <a:t>Circuity</a:t>
            </a:r>
            <a:r>
              <a:rPr lang="en-US" dirty="0" smtClean="0"/>
              <a:t> of Travel” is NOT compensable so long as that Owner retains a reasonable means of ingress and egress</a:t>
            </a:r>
            <a:r>
              <a:rPr lang="en-US" baseline="0" dirty="0" smtClean="0"/>
              <a:t> to the public road system.</a:t>
            </a:r>
            <a:endParaRPr lang="en-US" dirty="0" smtClean="0"/>
          </a:p>
          <a:p>
            <a:endParaRPr lang="en-US" dirty="0" smtClean="0"/>
          </a:p>
          <a:p>
            <a:r>
              <a:rPr lang="en-US" dirty="0" smtClean="0"/>
              <a:t>What</a:t>
            </a:r>
            <a:r>
              <a:rPr lang="en-US" baseline="0" dirty="0" smtClean="0"/>
              <a:t> in the world is </a:t>
            </a:r>
            <a:r>
              <a:rPr lang="en-US" baseline="0" dirty="0" err="1" smtClean="0"/>
              <a:t>circuity</a:t>
            </a:r>
            <a:r>
              <a:rPr lang="en-US" baseline="0" dirty="0" smtClean="0"/>
              <a:t> of travel?  It is the complaint that owners make when a road project forces them to take a less direct or more lengthy path to access their remaining property.  The argument is of course that the value of their property has decreased because it no longer has the more direct or shorter route to the main highway.  The courts have solidly held that </a:t>
            </a:r>
            <a:r>
              <a:rPr lang="en-US" baseline="0" dirty="0" err="1" smtClean="0"/>
              <a:t>circuity</a:t>
            </a:r>
            <a:r>
              <a:rPr lang="en-US" baseline="0" dirty="0" smtClean="0"/>
              <a:t> of travel is not compensable if there is still reasonable access to the public highway system.</a:t>
            </a:r>
          </a:p>
          <a:p>
            <a:endParaRPr lang="en-US" baseline="0" dirty="0" smtClean="0"/>
          </a:p>
          <a:p>
            <a:r>
              <a:rPr lang="en-US" baseline="0" dirty="0" smtClean="0"/>
              <a:t>Examples:	</a:t>
            </a:r>
          </a:p>
          <a:p>
            <a:pPr marL="232943" indent="-232943">
              <a:buAutoNum type="arabicPeriod"/>
            </a:pPr>
            <a:r>
              <a:rPr lang="en-US" baseline="0" dirty="0" smtClean="0"/>
              <a:t>Requiring property owners to travel an extra 1,800 feet to access their property was NOT compensable. </a:t>
            </a:r>
            <a:r>
              <a:rPr lang="en-US" u="sng" dirty="0" smtClean="0"/>
              <a:t>City of Louisville vs. Kerr</a:t>
            </a:r>
            <a:r>
              <a:rPr lang="en-US" dirty="0" smtClean="0"/>
              <a:t>, Ky., 403 S.W.2d 30 (1966) </a:t>
            </a:r>
          </a:p>
          <a:p>
            <a:pPr marL="232943" indent="-232943">
              <a:buAutoNum type="arabicPeriod"/>
            </a:pPr>
            <a:r>
              <a:rPr lang="en-US" dirty="0" smtClean="0"/>
              <a:t>Installing a median, that now required owners to travel up to intersections and come back to get into their property, NOT compensable. </a:t>
            </a:r>
            <a:r>
              <a:rPr lang="en-US" u="sng" dirty="0" smtClean="0"/>
              <a:t>Com., Dept. of Highways v. </a:t>
            </a:r>
            <a:r>
              <a:rPr lang="en-US" u="sng" dirty="0" err="1" smtClean="0"/>
              <a:t>Whitledge</a:t>
            </a:r>
            <a:r>
              <a:rPr lang="en-US" dirty="0" smtClean="0"/>
              <a:t>, Ky., 406 S.W.2d 833 (1966)</a:t>
            </a:r>
          </a:p>
          <a:p>
            <a:pPr marL="232943" indent="-232943">
              <a:buNone/>
            </a:pPr>
            <a:endParaRPr lang="en-US" baseline="0" dirty="0" smtClean="0"/>
          </a:p>
        </p:txBody>
      </p:sp>
      <p:sp>
        <p:nvSpPr>
          <p:cNvPr id="4" name="Slide Number Placeholder 3"/>
          <p:cNvSpPr>
            <a:spLocks noGrp="1"/>
          </p:cNvSpPr>
          <p:nvPr>
            <p:ph type="sldNum" sz="quarter" idx="10"/>
          </p:nvPr>
        </p:nvSpPr>
        <p:spPr/>
        <p:txBody>
          <a:bodyPr/>
          <a:lstStyle/>
          <a:p>
            <a:fld id="{0683E4C5-D620-439F-B93D-87A5889BAE49}"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And now, here is an exception to the rule.</a:t>
            </a:r>
          </a:p>
          <a:p>
            <a:r>
              <a:rPr lang="en-US" dirty="0" smtClean="0"/>
              <a:t>This is the only exception to the rule that </a:t>
            </a:r>
            <a:r>
              <a:rPr lang="en-US" dirty="0" err="1" smtClean="0"/>
              <a:t>Circuity</a:t>
            </a:r>
            <a:r>
              <a:rPr lang="en-US" dirty="0" smtClean="0"/>
              <a:t> of travel is not compensable – a farmer who now has to travel to get from</a:t>
            </a:r>
            <a:r>
              <a:rPr lang="en-US" baseline="0" dirty="0" smtClean="0"/>
              <a:t> one end of his farm to the other can claim compensable damages, under the theory that prior to the split, his farm was a single economic unit and now after the split, it is either two separate units, or the </a:t>
            </a:r>
            <a:r>
              <a:rPr lang="en-US" baseline="0" dirty="0" err="1" smtClean="0"/>
              <a:t>hbu</a:t>
            </a:r>
            <a:r>
              <a:rPr lang="en-US" baseline="0" dirty="0" smtClean="0"/>
              <a:t> of one side or the other has been diminished.  Coleman, 451 SW2d 636.  </a:t>
            </a:r>
          </a:p>
          <a:p>
            <a:endParaRPr lang="en-US" baseline="0" dirty="0" smtClean="0"/>
          </a:p>
          <a:p>
            <a:r>
              <a:rPr lang="en-US" baseline="0" dirty="0" smtClean="0"/>
              <a:t>The farmer can also point out, according to the cases, having all improvements on one side of the split, but having livestock or crops on the other side of the split,  causes him an inconvenience that affects the utility of the farm as a whole.  Com Dept of Highways v Hunt 414 SW2d 897 (1967).  But note that the inconvenience has to be related to an actual diminishment in FMV of the remaining land, since it can no longer be farmed as a complete unit.</a:t>
            </a:r>
          </a:p>
          <a:p>
            <a:r>
              <a:rPr lang="en-US" baseline="0" dirty="0" smtClean="0"/>
              <a:t>If the claim for damages is nothing more than “Poor old Uncle Luther, he now has to cross the road to feed his cows, and he’s 80 years old”, not good enough and not compensable.  Poor Old Uncle Luther needs an appraiser to testify for him that his farm is no longer a single viable economic unit.</a:t>
            </a:r>
          </a:p>
          <a:p>
            <a:endParaRPr lang="en-US" baseline="0" dirty="0" smtClean="0"/>
          </a:p>
          <a:p>
            <a:r>
              <a:rPr lang="en-US" baseline="0" dirty="0" smtClean="0"/>
              <a:t>How many farms do we split?  A bunch!</a:t>
            </a:r>
            <a:endParaRPr lang="en-US" dirty="0"/>
          </a:p>
        </p:txBody>
      </p:sp>
      <p:sp>
        <p:nvSpPr>
          <p:cNvPr id="4" name="Slide Number Placeholder 3"/>
          <p:cNvSpPr>
            <a:spLocks noGrp="1"/>
          </p:cNvSpPr>
          <p:nvPr>
            <p:ph type="sldNum" sz="quarter" idx="10"/>
          </p:nvPr>
        </p:nvSpPr>
        <p:spPr/>
        <p:txBody>
          <a:bodyPr/>
          <a:lstStyle/>
          <a:p>
            <a:fld id="{0683E4C5-D620-439F-B93D-87A5889BAE49}"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argument owners make here is similar to the argument for </a:t>
            </a:r>
            <a:r>
              <a:rPr lang="en-US" dirty="0" err="1" smtClean="0"/>
              <a:t>circuity</a:t>
            </a:r>
            <a:r>
              <a:rPr lang="en-US" dirty="0" smtClean="0"/>
              <a:t> of travel.  If I have a commercial piece</a:t>
            </a:r>
            <a:r>
              <a:rPr lang="en-US" baseline="0" dirty="0" smtClean="0"/>
              <a:t> of land, and I used to have direct access to main street, but now all of a sudden you take my access to main street and the only access I have left is off of Skid Row, you have damaged the value of my property!</a:t>
            </a:r>
          </a:p>
          <a:p>
            <a:endParaRPr lang="en-US" baseline="0" dirty="0" smtClean="0"/>
          </a:p>
          <a:p>
            <a:r>
              <a:rPr lang="en-US" baseline="0" dirty="0" smtClean="0"/>
              <a:t>The Courts say No, not compensable, if there is still reasonable access to the public highway system.</a:t>
            </a:r>
          </a:p>
          <a:p>
            <a:r>
              <a:rPr lang="en-US" baseline="0" dirty="0" smtClean="0"/>
              <a:t>Examples:</a:t>
            </a:r>
          </a:p>
          <a:p>
            <a:r>
              <a:rPr lang="en-US" baseline="0" dirty="0" smtClean="0"/>
              <a:t>1.  Constructing an overpass that moved a commercial property’s access to South Broadway in Lexington  9/10 of a mile away was NOT compensable, because the property still retained direct access to  Scott Street. </a:t>
            </a:r>
            <a:r>
              <a:rPr lang="en-US" u="sng" dirty="0" smtClean="0"/>
              <a:t>Com., Dept. of Highways v. Comer,</a:t>
            </a:r>
            <a:r>
              <a:rPr lang="en-US" dirty="0" smtClean="0"/>
              <a:t> Ky. App., 824 S.W.2d 881 (1991).</a:t>
            </a:r>
          </a:p>
          <a:p>
            <a:pPr marL="232943" indent="-232943">
              <a:buAutoNum type="arabicPeriod" startAt="2"/>
            </a:pPr>
            <a:r>
              <a:rPr lang="en-US" dirty="0" smtClean="0"/>
              <a:t>Building the Daniel Boone Parkway put a restaurant in Manchester diverted through traffic away from it and allegedly ruined the commercial value of the property</a:t>
            </a:r>
            <a:r>
              <a:rPr lang="en-US" baseline="0" dirty="0" smtClean="0"/>
              <a:t>.  NOT compensable because the restaurant still had access to a public road, just not the new Parkway. </a:t>
            </a:r>
            <a:r>
              <a:rPr lang="en-US" u="sng" dirty="0" smtClean="0"/>
              <a:t>Com., Dept. of Highways v. Wooten</a:t>
            </a:r>
            <a:r>
              <a:rPr lang="en-US" dirty="0" smtClean="0"/>
              <a:t>, Ky., 507 S.W.2d 451 (1974)</a:t>
            </a:r>
          </a:p>
          <a:p>
            <a:pPr marL="232943" indent="-232943">
              <a:buAutoNum type="arabicPeriod" startAt="2"/>
            </a:pPr>
            <a:r>
              <a:rPr lang="en-US" dirty="0" smtClean="0"/>
              <a:t>Taking a property’s access to US 41 in Carrollton was NOT a compensable loss of access because the property still had access to KY 144. </a:t>
            </a:r>
            <a:r>
              <a:rPr lang="en-US" u="sng" dirty="0" smtClean="0"/>
              <a:t>Com., Dept. of Highways v. </a:t>
            </a:r>
            <a:r>
              <a:rPr lang="en-US" u="sng" dirty="0" err="1" smtClean="0"/>
              <a:t>Goehring</a:t>
            </a:r>
            <a:r>
              <a:rPr lang="en-US" dirty="0" smtClean="0"/>
              <a:t>, Ky., 408 S.W.2d 636 (1966)</a:t>
            </a:r>
          </a:p>
          <a:p>
            <a:pPr marL="232943" indent="-232943">
              <a:buAutoNum type="arabicPeriod" startAt="2"/>
            </a:pPr>
            <a:r>
              <a:rPr lang="en-US" dirty="0" smtClean="0"/>
              <a:t>Channeling what was at-grade access along the length of a property boundary down into defined entrances – NOT compensable.  Sloan v. Com Dept of </a:t>
            </a:r>
            <a:r>
              <a:rPr lang="en-US" dirty="0" err="1" smtClean="0"/>
              <a:t>Hwys</a:t>
            </a:r>
            <a:r>
              <a:rPr lang="en-US" dirty="0" smtClean="0"/>
              <a:t>, 405 SW2d 294.</a:t>
            </a:r>
          </a:p>
          <a:p>
            <a:pPr marL="232943" indent="-232943">
              <a:buNone/>
            </a:pPr>
            <a:endParaRPr lang="en-US" dirty="0" smtClean="0"/>
          </a:p>
          <a:p>
            <a:pPr marL="232943" indent="-232943">
              <a:buNone/>
            </a:pPr>
            <a:endParaRPr lang="en-US" dirty="0"/>
          </a:p>
        </p:txBody>
      </p:sp>
      <p:sp>
        <p:nvSpPr>
          <p:cNvPr id="4" name="Slide Number Placeholder 3"/>
          <p:cNvSpPr>
            <a:spLocks noGrp="1"/>
          </p:cNvSpPr>
          <p:nvPr>
            <p:ph type="sldNum" sz="quarter" idx="10"/>
          </p:nvPr>
        </p:nvSpPr>
        <p:spPr/>
        <p:txBody>
          <a:bodyPr/>
          <a:lstStyle/>
          <a:p>
            <a:fld id="{0683E4C5-D620-439F-B93D-87A5889BAE49}"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514350" indent="-514350">
              <a:buFont typeface="+mj-lt"/>
              <a:buNone/>
            </a:pPr>
            <a:r>
              <a:rPr lang="en-US" dirty="0" smtClean="0"/>
              <a:t>What are “unreasonable” changes to access?</a:t>
            </a:r>
          </a:p>
          <a:p>
            <a:endParaRPr lang="en-US" dirty="0" smtClean="0"/>
          </a:p>
          <a:p>
            <a:r>
              <a:rPr lang="en-US" dirty="0" smtClean="0"/>
              <a:t>Putting ingress / egress of a property onto an </a:t>
            </a:r>
            <a:r>
              <a:rPr lang="en-US" dirty="0" err="1" smtClean="0"/>
              <a:t>unpassable</a:t>
            </a:r>
            <a:r>
              <a:rPr lang="en-US" dirty="0" smtClean="0"/>
              <a:t> County road that had been abandoned for 25 years = unreasonable.</a:t>
            </a:r>
          </a:p>
          <a:p>
            <a:r>
              <a:rPr lang="en-US" dirty="0" smtClean="0"/>
              <a:t>Requiring owner to cross a 40 foot creek to access his property = unreasonable.  Presumably, it would still be unreasonable if we built him an Indiana Jones rope bridge across the river.</a:t>
            </a:r>
          </a:p>
          <a:p>
            <a:endParaRPr lang="en-US" dirty="0" smtClean="0"/>
          </a:p>
          <a:p>
            <a:r>
              <a:rPr lang="en-US" dirty="0" smtClean="0"/>
              <a:t>In other words, creating an unreasonable obstruction to ingress and egress = compensable damage.</a:t>
            </a:r>
          </a:p>
          <a:p>
            <a:endParaRPr lang="en-US" dirty="0"/>
          </a:p>
        </p:txBody>
      </p:sp>
      <p:sp>
        <p:nvSpPr>
          <p:cNvPr id="4" name="Slide Number Placeholder 3"/>
          <p:cNvSpPr>
            <a:spLocks noGrp="1"/>
          </p:cNvSpPr>
          <p:nvPr>
            <p:ph type="sldNum" sz="quarter" idx="10"/>
          </p:nvPr>
        </p:nvSpPr>
        <p:spPr/>
        <p:txBody>
          <a:bodyPr/>
          <a:lstStyle/>
          <a:p>
            <a:fld id="{0683E4C5-D620-439F-B93D-87A5889BAE49}"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When</a:t>
            </a:r>
            <a:r>
              <a:rPr lang="en-US" baseline="0" dirty="0" smtClean="0"/>
              <a:t> it comes to damage for loss of parking, the Courts look at where the Parking was located to begin with in order to determine whether it is compensable.</a:t>
            </a:r>
          </a:p>
          <a:p>
            <a:endParaRPr lang="en-US" baseline="0" dirty="0" smtClean="0"/>
          </a:p>
          <a:p>
            <a:pPr marL="228600" indent="-228600">
              <a:buAutoNum type="arabicPeriod"/>
            </a:pPr>
            <a:r>
              <a:rPr lang="en-US" baseline="0" dirty="0" smtClean="0"/>
              <a:t>If the parking was on public right of way, and we just re-configured the roadway and took the parking area, that is NOT compensable.  Com, Dept of </a:t>
            </a:r>
            <a:r>
              <a:rPr lang="en-US" baseline="0" dirty="0" err="1" smtClean="0"/>
              <a:t>Hwys</a:t>
            </a:r>
            <a:r>
              <a:rPr lang="en-US" baseline="0" dirty="0" smtClean="0"/>
              <a:t> v. Smith, 413 S.W.2d 72 (1967):  taking parking area used by a supermarket that had been on public right of way = no compensation so long as reasonable access to the highway remained.</a:t>
            </a:r>
          </a:p>
          <a:p>
            <a:pPr marL="228600" indent="-228600">
              <a:buAutoNum type="arabicPeriod"/>
            </a:pPr>
            <a:r>
              <a:rPr lang="en-US" baseline="0" dirty="0" smtClean="0"/>
              <a:t>But, if the parking area was located on the </a:t>
            </a:r>
            <a:r>
              <a:rPr lang="en-US" u="sng" baseline="0" dirty="0" smtClean="0"/>
              <a:t>owner’s</a:t>
            </a:r>
            <a:r>
              <a:rPr lang="en-US" baseline="0" dirty="0" smtClean="0"/>
              <a:t> property, and not on right of way, and there is some sort of acquisition that results in the loss of use of the owner’s parking area,  owner is entitled to compensation, to the extent that the loss of parking diminished the FMV of his remaining property.  Com, Dept of </a:t>
            </a:r>
            <a:r>
              <a:rPr lang="en-US" baseline="0" dirty="0" err="1" smtClean="0"/>
              <a:t>Hwys</a:t>
            </a:r>
            <a:r>
              <a:rPr lang="en-US" baseline="0" dirty="0" smtClean="0"/>
              <a:t> v. Frasier, 436 SW2d 261 (1969):  Small acquisition from a Tobacco Barn changed the grade for its parking lot entrance to 16%, resulting in loss to tobacco barn of 30-40 parking spaces.  Held, loss of parking diminished FMV of remaining property and loss of parking was a proper factor in awarding compensation.</a:t>
            </a:r>
            <a:endParaRPr lang="en-US" dirty="0"/>
          </a:p>
        </p:txBody>
      </p:sp>
      <p:sp>
        <p:nvSpPr>
          <p:cNvPr id="4" name="Slide Number Placeholder 3"/>
          <p:cNvSpPr>
            <a:spLocks noGrp="1"/>
          </p:cNvSpPr>
          <p:nvPr>
            <p:ph type="sldNum" sz="quarter" idx="10"/>
          </p:nvPr>
        </p:nvSpPr>
        <p:spPr/>
        <p:txBody>
          <a:bodyPr/>
          <a:lstStyle/>
          <a:p>
            <a:fld id="{0683E4C5-D620-439F-B93D-87A5889BAE49}"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US" dirty="0" smtClean="0"/>
              <a:t>This is the one that every business owner in Lexington gets on Channel 27 and yells about any time there</a:t>
            </a:r>
            <a:r>
              <a:rPr lang="en-US" baseline="0" dirty="0" smtClean="0"/>
              <a:t> is big construction going on up there on the streets:  you have forced me out of business!  B</a:t>
            </a:r>
            <a:r>
              <a:rPr lang="en-US" dirty="0" smtClean="0"/>
              <a:t>ut ultimately it is not compensable.  </a:t>
            </a:r>
          </a:p>
          <a:p>
            <a:pPr>
              <a:buNone/>
            </a:pPr>
            <a:r>
              <a:rPr lang="en-US" dirty="0" smtClean="0"/>
              <a:t>Loss of Business “Good will” -   loss or damage to those intangible qualities of a particular business that attract the public to it.  Courts</a:t>
            </a:r>
            <a:r>
              <a:rPr lang="en-US" baseline="0" dirty="0" smtClean="0"/>
              <a:t> have said that, like business profits, damage to the good will of a business is not relevant to a determination of fair market value of property, so it is not compensable.  Good will is a concept that rises or falls based on the business itself, not on the property underneath that business.  Not recoverable.  US v. Pennsylvania-Dixie Cement Corp., 178 F.2d 195 (6th Circ. Ct of Appeals, 1950).</a:t>
            </a:r>
            <a:endParaRPr lang="en-US" dirty="0" smtClean="0"/>
          </a:p>
          <a:p>
            <a:pPr>
              <a:buNone/>
            </a:pPr>
            <a:endParaRPr lang="en-US" dirty="0" smtClean="0"/>
          </a:p>
          <a:p>
            <a:pPr>
              <a:buNone/>
            </a:pPr>
            <a:r>
              <a:rPr lang="en-US" dirty="0" smtClean="0"/>
              <a:t>Lost Profits Are:</a:t>
            </a:r>
          </a:p>
          <a:p>
            <a:r>
              <a:rPr lang="en-US" dirty="0" smtClean="0"/>
              <a:t>Too Intangible</a:t>
            </a:r>
          </a:p>
          <a:p>
            <a:r>
              <a:rPr lang="en-US" dirty="0" smtClean="0"/>
              <a:t>Depend too much on the good will and skill of the operator.</a:t>
            </a:r>
          </a:p>
          <a:p>
            <a:pPr>
              <a:buNone/>
            </a:pPr>
            <a:r>
              <a:rPr lang="en-US" dirty="0" smtClean="0"/>
              <a:t>Proper consideration is the impact on the market value of the property, not how the impact affects the Owner personally</a:t>
            </a:r>
          </a:p>
          <a:p>
            <a:pPr>
              <a:buNone/>
            </a:pPr>
            <a:r>
              <a:rPr lang="en-US" dirty="0" smtClean="0"/>
              <a:t>Com., Dept. of Highways v. R.J. </a:t>
            </a:r>
            <a:r>
              <a:rPr lang="en-US" dirty="0" err="1" smtClean="0"/>
              <a:t>Corman</a:t>
            </a:r>
            <a:r>
              <a:rPr lang="en-US" dirty="0" smtClean="0"/>
              <a:t>, 116 SW3d 488 (Ky. 2003)</a:t>
            </a:r>
          </a:p>
          <a:p>
            <a:endParaRPr lang="en-US" dirty="0"/>
          </a:p>
        </p:txBody>
      </p:sp>
      <p:sp>
        <p:nvSpPr>
          <p:cNvPr id="4" name="Slide Number Placeholder 3"/>
          <p:cNvSpPr>
            <a:spLocks noGrp="1"/>
          </p:cNvSpPr>
          <p:nvPr>
            <p:ph type="sldNum" sz="quarter" idx="10"/>
          </p:nvPr>
        </p:nvSpPr>
        <p:spPr/>
        <p:txBody>
          <a:bodyPr/>
          <a:lstStyle/>
          <a:p>
            <a:fld id="{0683E4C5-D620-439F-B93D-87A5889BAE49}"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a fall-back argument that property owners may use whenever everything else fails.  </a:t>
            </a:r>
          </a:p>
          <a:p>
            <a:endParaRPr lang="en-US" dirty="0" smtClean="0"/>
          </a:p>
          <a:p>
            <a:r>
              <a:rPr lang="en-US" dirty="0" smtClean="0"/>
              <a:t>The general rule is that “Mere inconvenience” to a property owner is not compensable – for example, the noise, dirt, and inconvenience</a:t>
            </a:r>
            <a:r>
              <a:rPr lang="en-US" baseline="0" dirty="0" smtClean="0"/>
              <a:t> of actual road construction itself is not a compensable factor.  </a:t>
            </a:r>
          </a:p>
          <a:p>
            <a:endParaRPr lang="en-US" baseline="0" dirty="0" smtClean="0"/>
          </a:p>
          <a:p>
            <a:r>
              <a:rPr lang="en-US" baseline="0" dirty="0" smtClean="0"/>
              <a:t>The only times in case law that you see “inconvenience” mentioned as a compensable factor, is when the “inconvenience” listed  is closely connected to some other, more valid damage claim that diminishes fair market value.  Examples:</a:t>
            </a:r>
          </a:p>
          <a:p>
            <a:r>
              <a:rPr lang="en-US" baseline="0" dirty="0" smtClean="0"/>
              <a:t>	Increasing a tobacco barn’s parking lot entrance to a 16% grade:  made the lot basically inaccessible.  Held, Tobacco Barn could recover for, among other things, the 	inconvenience caused by loss of the use of the lot. Com, Dept of </a:t>
            </a:r>
            <a:r>
              <a:rPr lang="en-US" baseline="0" dirty="0" err="1" smtClean="0"/>
              <a:t>Hwys</a:t>
            </a:r>
            <a:r>
              <a:rPr lang="en-US" baseline="0" dirty="0" smtClean="0"/>
              <a:t> v. Frasier, 436 SW2d 261 (1969)</a:t>
            </a:r>
          </a:p>
          <a:p>
            <a:endParaRPr lang="en-US" baseline="0" dirty="0" smtClean="0"/>
          </a:p>
          <a:p>
            <a:r>
              <a:rPr lang="en-US" baseline="0" dirty="0" smtClean="0"/>
              <a:t>	Splitting a farm in two so that the farmer has to cross a road and drive a distance from his barn on one side of the split, to his cows on the other side of the split:  	farmer can present  some evidence of his inconvenience, along with a claim that the FMV of the farm has been diminished because it is no longer a single viable 	economic unit.  Com Dept of </a:t>
            </a:r>
            <a:r>
              <a:rPr lang="en-US" baseline="0" dirty="0" err="1" smtClean="0"/>
              <a:t>Hwys</a:t>
            </a:r>
            <a:r>
              <a:rPr lang="en-US" baseline="0" dirty="0" smtClean="0"/>
              <a:t> v. Hunt 414 SW2d 897 (1967)</a:t>
            </a:r>
            <a:endParaRPr lang="en-US"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0683E4C5-D620-439F-B93D-87A5889BAE49}" type="slidenum">
              <a:rPr lang="en-US" smtClean="0"/>
              <a:pPr/>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Let’s start with the basics.  We are legally required to pay “Just Compensation” for any</a:t>
            </a:r>
            <a:r>
              <a:rPr lang="en-US" baseline="0" dirty="0" smtClean="0"/>
              <a:t> property that we acquire.  What is “Just compensation?”  It is an amount of compensation that is based upon “fair market value”.    What is “fair market value”?  It is the amount of money that a reasonable buyer would </a:t>
            </a:r>
            <a:r>
              <a:rPr lang="en-US" baseline="0" dirty="0" smtClean="0"/>
              <a:t>pay, </a:t>
            </a:r>
            <a:r>
              <a:rPr lang="en-US" baseline="0" dirty="0" smtClean="0"/>
              <a:t>and a reasonable seller would </a:t>
            </a:r>
            <a:r>
              <a:rPr lang="en-US" baseline="0" dirty="0" smtClean="0"/>
              <a:t>take, </a:t>
            </a:r>
            <a:r>
              <a:rPr lang="en-US" baseline="0" dirty="0" smtClean="0"/>
              <a:t>for a property.  </a:t>
            </a:r>
          </a:p>
          <a:p>
            <a:endParaRPr lang="en-US" baseline="0" dirty="0" smtClean="0"/>
          </a:p>
          <a:p>
            <a:r>
              <a:rPr lang="en-US" baseline="0" dirty="0" smtClean="0"/>
              <a:t>If we take a property in its entirety, then it is relatively easy to figure out what we owe – it would be the fair market value for the entire property.  It gets more difficult, though, when we only take a portion of something, and leave a remainder behind.  It is then that we start </a:t>
            </a:r>
            <a:r>
              <a:rPr lang="en-US" baseline="0" dirty="0" smtClean="0"/>
              <a:t>having to deal with issues of whether the remaining property has been damaged in some way that reduces its fair market value.</a:t>
            </a:r>
            <a:endParaRPr lang="en-US" baseline="0" dirty="0" smtClean="0"/>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0683E4C5-D620-439F-B93D-87A5889BAE49}"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 </a:t>
            </a:r>
            <a:r>
              <a:rPr lang="en-US" dirty="0" smtClean="0"/>
              <a:t>all negative impacts to the value of an owner’s remaining property are legally compensable.  There is a legal phrase, </a:t>
            </a:r>
            <a:r>
              <a:rPr lang="en-US" dirty="0" err="1" smtClean="0"/>
              <a:t>damnum</a:t>
            </a:r>
            <a:r>
              <a:rPr lang="en-US" baseline="0" dirty="0" smtClean="0"/>
              <a:t> </a:t>
            </a:r>
            <a:r>
              <a:rPr lang="en-US" baseline="0" dirty="0" err="1" smtClean="0"/>
              <a:t>absque</a:t>
            </a:r>
            <a:r>
              <a:rPr lang="en-US" baseline="0" dirty="0" smtClean="0"/>
              <a:t> </a:t>
            </a:r>
            <a:r>
              <a:rPr lang="en-US" baseline="0" dirty="0" err="1" smtClean="0"/>
              <a:t>injuria</a:t>
            </a:r>
            <a:r>
              <a:rPr lang="en-US" baseline="0" dirty="0" smtClean="0"/>
              <a:t>, which translated from Latin means “Harm without Injury.”</a:t>
            </a:r>
          </a:p>
          <a:p>
            <a:endParaRPr lang="en-US" baseline="0" dirty="0" smtClean="0"/>
          </a:p>
          <a:p>
            <a:r>
              <a:rPr lang="en-US" baseline="0" dirty="0" smtClean="0"/>
              <a:t>Now what </a:t>
            </a:r>
            <a:r>
              <a:rPr lang="en-US" baseline="0" dirty="0" smtClean="0"/>
              <a:t>does </a:t>
            </a:r>
            <a:r>
              <a:rPr lang="en-US" baseline="0" dirty="0" smtClean="0"/>
              <a:t>that mean – how can you be harmed but not injured.?  Well, what this means in terms of property acquisition is that we may have hurt </a:t>
            </a:r>
            <a:r>
              <a:rPr lang="en-US" baseline="0" dirty="0" smtClean="0"/>
              <a:t>the </a:t>
            </a:r>
            <a:r>
              <a:rPr lang="en-US" baseline="0" dirty="0" smtClean="0"/>
              <a:t>remaining property, we may have hurt the fire out of it – and </a:t>
            </a:r>
            <a:r>
              <a:rPr lang="en-US" baseline="0" dirty="0" smtClean="0"/>
              <a:t>the owner </a:t>
            </a:r>
            <a:r>
              <a:rPr lang="en-US" baseline="0" dirty="0" smtClean="0"/>
              <a:t>might be madder than fire about it too – but even though we hurt it, </a:t>
            </a:r>
            <a:r>
              <a:rPr lang="en-US" baseline="0" dirty="0" smtClean="0"/>
              <a:t>the owner has not, </a:t>
            </a:r>
            <a:r>
              <a:rPr lang="en-US" baseline="0" dirty="0" smtClean="0"/>
              <a:t>for whatever reason, suffered a legally compensable injury.  </a:t>
            </a:r>
            <a:endParaRPr lang="en-US" baseline="0" dirty="0" smtClean="0"/>
          </a:p>
          <a:p>
            <a:endParaRPr lang="en-US" baseline="0" dirty="0" smtClean="0"/>
          </a:p>
          <a:p>
            <a:r>
              <a:rPr lang="en-US" baseline="0" dirty="0" smtClean="0"/>
              <a:t>That is what I am </a:t>
            </a:r>
            <a:r>
              <a:rPr lang="en-US" baseline="0" dirty="0" err="1" smtClean="0"/>
              <a:t>gonna</a:t>
            </a:r>
            <a:r>
              <a:rPr lang="en-US" baseline="0" dirty="0" smtClean="0"/>
              <a:t> talk about today, some of the situations where there might be a claim of harm, but legally it is not compensable.</a:t>
            </a:r>
            <a:endParaRPr lang="en-US" dirty="0"/>
          </a:p>
        </p:txBody>
      </p:sp>
      <p:sp>
        <p:nvSpPr>
          <p:cNvPr id="4" name="Slide Number Placeholder 3"/>
          <p:cNvSpPr>
            <a:spLocks noGrp="1"/>
          </p:cNvSpPr>
          <p:nvPr>
            <p:ph type="sldNum" sz="quarter" idx="10"/>
          </p:nvPr>
        </p:nvSpPr>
        <p:spPr/>
        <p:txBody>
          <a:bodyPr/>
          <a:lstStyle/>
          <a:p>
            <a:fld id="{0683E4C5-D620-439F-B93D-87A5889BAE49}"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Let’s start with an easy one.  I suspect during the appraisal process and ROW negotiations that this one comes up all the time.  Grandma and Grandpa have lived there for 145 years and raised 24 children there, and fully intended to die there and be buried in the back yard.  How dare you not pay them a zillion dollars for their house!  </a:t>
            </a:r>
          </a:p>
          <a:p>
            <a:endParaRPr lang="en-US" dirty="0" smtClean="0"/>
          </a:p>
          <a:p>
            <a:r>
              <a:rPr lang="en-US" dirty="0" smtClean="0"/>
              <a:t>The courts have held, however, that values based on personal or sentimental value , or the general unwillingness of the owner to sell, are </a:t>
            </a:r>
            <a:r>
              <a:rPr lang="en-US" dirty="0" err="1" smtClean="0"/>
              <a:t>noncompensable</a:t>
            </a:r>
            <a:r>
              <a:rPr lang="en-US" dirty="0" smtClean="0"/>
              <a:t>, because they are not based on fair market value.  </a:t>
            </a:r>
          </a:p>
          <a:p>
            <a:endParaRPr lang="en-US" dirty="0" smtClean="0"/>
          </a:p>
          <a:p>
            <a:r>
              <a:rPr lang="en-US" dirty="0" smtClean="0"/>
              <a:t>Remember what “fair market value” is:  it is what a reasonable seller</a:t>
            </a:r>
            <a:r>
              <a:rPr lang="en-US" baseline="0" dirty="0" smtClean="0"/>
              <a:t> would take for a property, and what a reasonable buyer would pay.  </a:t>
            </a:r>
            <a:r>
              <a:rPr lang="en-US" dirty="0" smtClean="0"/>
              <a:t>The</a:t>
            </a:r>
            <a:r>
              <a:rPr lang="en-US" baseline="0" dirty="0" smtClean="0"/>
              <a:t> open market doesn’t care that Grandma and Grandpa have lived there for 145 years.  Nobody pays extra money for a property because of the tire swing in the tree or the notches in the door frame that indicate how tall Junior was on each of his birthdays.</a:t>
            </a:r>
          </a:p>
          <a:p>
            <a:endParaRPr lang="en-US" baseline="0" dirty="0" smtClean="0"/>
          </a:p>
          <a:p>
            <a:r>
              <a:rPr lang="en-US" baseline="0" dirty="0" smtClean="0"/>
              <a:t>The open real estate market is cold and cruel, and there is no place in it for sentimental value.  So we do not legally have to pay anything for sentimentality.</a:t>
            </a:r>
          </a:p>
          <a:p>
            <a:endParaRPr lang="en-US" baseline="0" dirty="0" smtClean="0"/>
          </a:p>
          <a:p>
            <a:endParaRPr lang="en-US" baseline="0" dirty="0" smtClean="0"/>
          </a:p>
          <a:p>
            <a:endParaRPr lang="en-US" baseline="0" dirty="0" smtClean="0"/>
          </a:p>
          <a:p>
            <a:endParaRPr lang="en-US" dirty="0" smtClean="0"/>
          </a:p>
        </p:txBody>
      </p:sp>
      <p:sp>
        <p:nvSpPr>
          <p:cNvPr id="4" name="Slide Number Placeholder 3"/>
          <p:cNvSpPr>
            <a:spLocks noGrp="1"/>
          </p:cNvSpPr>
          <p:nvPr>
            <p:ph type="sldNum" sz="quarter" idx="10"/>
          </p:nvPr>
        </p:nvSpPr>
        <p:spPr/>
        <p:txBody>
          <a:bodyPr/>
          <a:lstStyle/>
          <a:p>
            <a:fld id="{0683E4C5-D620-439F-B93D-87A5889BAE49}"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Let’s talk about aesthetic damages:  damages to the appearance of a remaining property.  These</a:t>
            </a:r>
            <a:r>
              <a:rPr lang="en-US" baseline="0" dirty="0" smtClean="0"/>
              <a:t> are generally NOT compensable, unless there is strong proof that the FMV of the remaining property has been diminished by the impact.</a:t>
            </a:r>
          </a:p>
          <a:p>
            <a:endParaRPr lang="en-US" dirty="0" smtClean="0"/>
          </a:p>
          <a:p>
            <a:r>
              <a:rPr lang="en-US" dirty="0" smtClean="0"/>
              <a:t>Cuts and fills are a good example of this.</a:t>
            </a:r>
          </a:p>
          <a:p>
            <a:r>
              <a:rPr lang="en-US" dirty="0" smtClean="0"/>
              <a:t>The </a:t>
            </a:r>
            <a:r>
              <a:rPr lang="en-US" dirty="0" smtClean="0"/>
              <a:t>courts have said that cuts and fills along a roadway that affect the</a:t>
            </a:r>
            <a:r>
              <a:rPr lang="en-US" baseline="0" dirty="0" smtClean="0"/>
              <a:t> beauty or appearance of remaining property </a:t>
            </a:r>
            <a:r>
              <a:rPr lang="en-US" u="sng" baseline="0" dirty="0" smtClean="0"/>
              <a:t>can be</a:t>
            </a:r>
            <a:r>
              <a:rPr lang="en-US" baseline="0" dirty="0" smtClean="0"/>
              <a:t> a properly compensable factor, if there is “strong proof” that the fair market value of the remaining property has been diminished as a result of the cuts and fills.  Com., Dept. of </a:t>
            </a:r>
            <a:r>
              <a:rPr lang="en-US" baseline="0" dirty="0" err="1" smtClean="0"/>
              <a:t>Hwys</a:t>
            </a:r>
            <a:r>
              <a:rPr lang="en-US" baseline="0" dirty="0" smtClean="0"/>
              <a:t> v. </a:t>
            </a:r>
            <a:r>
              <a:rPr lang="en-US" baseline="0" dirty="0" err="1" smtClean="0"/>
              <a:t>Raybourne</a:t>
            </a:r>
            <a:r>
              <a:rPr lang="en-US" baseline="0" dirty="0" smtClean="0"/>
              <a:t>, 364 SW2d 814, 816-17 (1963).  </a:t>
            </a:r>
          </a:p>
          <a:p>
            <a:endParaRPr lang="en-US" baseline="0" dirty="0" smtClean="0"/>
          </a:p>
          <a:p>
            <a:r>
              <a:rPr lang="en-US" baseline="0" dirty="0" smtClean="0"/>
              <a:t>That sounds like a nice solid rule, but in application, it can be very fact-based and fuzzy.</a:t>
            </a:r>
          </a:p>
          <a:p>
            <a:r>
              <a:rPr lang="en-US" baseline="0" dirty="0" smtClean="0"/>
              <a:t>In </a:t>
            </a:r>
            <a:r>
              <a:rPr lang="en-US" baseline="0" dirty="0" err="1" smtClean="0"/>
              <a:t>Raybourne</a:t>
            </a:r>
            <a:r>
              <a:rPr lang="en-US" baseline="0" dirty="0" smtClean="0"/>
              <a:t>, the property in question was a farm, the farmhouse was located 600 feet from the new road, and the new road had a 14 foot fill along its length.  The court there said that “some” aesthetic damage was recoverable, but not an “extravagant” amount of damage.  The Court seemed to base this decision on the fact that this was a working farm and not a pure residence, and also on the distance from the improvements to the roadway.  </a:t>
            </a:r>
          </a:p>
          <a:p>
            <a:endParaRPr lang="en-US" baseline="0" dirty="0" smtClean="0"/>
          </a:p>
          <a:p>
            <a:endParaRPr lang="en-US" baseline="0" dirty="0" smtClean="0"/>
          </a:p>
          <a:p>
            <a:r>
              <a:rPr lang="en-US" baseline="0" dirty="0" smtClean="0"/>
              <a:t>Is this a gray and fuzzy legal concept?  You </a:t>
            </a:r>
            <a:r>
              <a:rPr lang="en-US" baseline="0" dirty="0" err="1" smtClean="0"/>
              <a:t>betcha</a:t>
            </a:r>
            <a:r>
              <a:rPr lang="en-US" baseline="0" dirty="0" smtClean="0"/>
              <a:t>.  But remember, all of this sort of thing is heavily dependent on whatever facts you have in front of you.  </a:t>
            </a:r>
          </a:p>
        </p:txBody>
      </p:sp>
      <p:sp>
        <p:nvSpPr>
          <p:cNvPr id="4" name="Slide Number Placeholder 3"/>
          <p:cNvSpPr>
            <a:spLocks noGrp="1"/>
          </p:cNvSpPr>
          <p:nvPr>
            <p:ph type="sldNum" sz="quarter" idx="10"/>
          </p:nvPr>
        </p:nvSpPr>
        <p:spPr/>
        <p:txBody>
          <a:bodyPr/>
          <a:lstStyle/>
          <a:p>
            <a:fld id="{0683E4C5-D620-439F-B93D-87A5889BAE49}"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defRPr/>
            </a:pPr>
            <a:endParaRPr lang="en-US" dirty="0" smtClean="0"/>
          </a:p>
          <a:p>
            <a:pPr defTabSz="931774">
              <a:defRPr/>
            </a:pPr>
            <a:r>
              <a:rPr lang="en-US" dirty="0" smtClean="0"/>
              <a:t>When we’re talking visibility, we’re talking about two things:  The ability to see out, like Kim </a:t>
            </a:r>
            <a:r>
              <a:rPr lang="en-US" dirty="0" err="1" smtClean="0"/>
              <a:t>Jong</a:t>
            </a:r>
            <a:r>
              <a:rPr lang="en-US" dirty="0" smtClean="0"/>
              <a:t> Un is doing here, or</a:t>
            </a:r>
            <a:r>
              <a:rPr lang="en-US" baseline="0" dirty="0" smtClean="0"/>
              <a:t> the ability to be seen.</a:t>
            </a:r>
            <a:endParaRPr lang="en-US" dirty="0" smtClean="0"/>
          </a:p>
          <a:p>
            <a:pPr defTabSz="931774">
              <a:defRPr/>
            </a:pPr>
            <a:endParaRPr lang="en-US" dirty="0" smtClean="0"/>
          </a:p>
          <a:p>
            <a:pPr defTabSz="931774">
              <a:defRPr/>
            </a:pPr>
            <a:r>
              <a:rPr lang="en-US" dirty="0" smtClean="0"/>
              <a:t>Impacts to visibility are not compensable unless there is </a:t>
            </a:r>
            <a:r>
              <a:rPr lang="en-US" dirty="0" smtClean="0"/>
              <a:t>STRONG </a:t>
            </a:r>
            <a:r>
              <a:rPr lang="en-US" dirty="0" smtClean="0"/>
              <a:t>PROOF of an impact to fair market value, and how</a:t>
            </a:r>
            <a:r>
              <a:rPr lang="en-US" baseline="0" dirty="0" smtClean="0"/>
              <a:t> the property is USED is the key factor.</a:t>
            </a:r>
            <a:endParaRPr lang="en-US" dirty="0" smtClean="0"/>
          </a:p>
          <a:p>
            <a:pPr defTabSz="931774">
              <a:defRPr/>
            </a:pPr>
            <a:endParaRPr lang="en-US" dirty="0" smtClean="0"/>
          </a:p>
          <a:p>
            <a:pPr defTabSz="931774">
              <a:defRPr/>
            </a:pPr>
            <a:r>
              <a:rPr lang="en-US" dirty="0" smtClean="0"/>
              <a:t>Examples:</a:t>
            </a:r>
          </a:p>
          <a:p>
            <a:pPr defTabSz="931774">
              <a:defRPr/>
            </a:pPr>
            <a:r>
              <a:rPr lang="en-US" dirty="0" smtClean="0"/>
              <a:t>Damage to the ability to be seen:</a:t>
            </a:r>
          </a:p>
          <a:p>
            <a:pPr defTabSz="931774">
              <a:defRPr/>
            </a:pPr>
            <a:r>
              <a:rPr lang="en-US" dirty="0" smtClean="0"/>
              <a:t>Loss of visibility of a commercial development property from road construction due to grade changes, was NOT compensable where the property</a:t>
            </a:r>
            <a:r>
              <a:rPr lang="en-US" baseline="0" dirty="0" smtClean="0"/>
              <a:t> was going to be developed into a gas station, and the station sign would still be visible from the highway.  Com. Dept of </a:t>
            </a:r>
            <a:r>
              <a:rPr lang="en-US" baseline="0" dirty="0" err="1" smtClean="0"/>
              <a:t>Hwys</a:t>
            </a:r>
            <a:r>
              <a:rPr lang="en-US" baseline="0" dirty="0" smtClean="0"/>
              <a:t> v. </a:t>
            </a:r>
            <a:r>
              <a:rPr lang="en-US" baseline="0" dirty="0" err="1" smtClean="0"/>
              <a:t>Strahan</a:t>
            </a:r>
            <a:r>
              <a:rPr lang="en-US" baseline="0" dirty="0" smtClean="0"/>
              <a:t>, 431 S.W.2d  871 (1968).</a:t>
            </a:r>
          </a:p>
          <a:p>
            <a:pPr defTabSz="931774">
              <a:defRPr/>
            </a:pPr>
            <a:endParaRPr lang="en-US" baseline="0" dirty="0" smtClean="0"/>
          </a:p>
          <a:p>
            <a:pPr defTabSz="931774">
              <a:defRPr/>
            </a:pPr>
            <a:r>
              <a:rPr lang="en-US" baseline="0" dirty="0" smtClean="0"/>
              <a:t>Damage to the ability to see out:</a:t>
            </a:r>
          </a:p>
          <a:p>
            <a:pPr defTabSz="931774">
              <a:defRPr/>
            </a:pPr>
            <a:r>
              <a:rPr lang="en-US" baseline="0" dirty="0" smtClean="0"/>
              <a:t>Loss of panoramic view of a residential property was NOT compensable, when the remaining property was subdivided and the panoramic view in question was subject to diminishment by future house construction in the subdivision.  Com Dept of </a:t>
            </a:r>
            <a:r>
              <a:rPr lang="en-US" baseline="0" dirty="0" err="1" smtClean="0"/>
              <a:t>Hwys</a:t>
            </a:r>
            <a:r>
              <a:rPr lang="en-US" baseline="0" dirty="0" smtClean="0"/>
              <a:t> v. Scott, 385 SW2d 330 (1964).</a:t>
            </a:r>
          </a:p>
          <a:p>
            <a:pPr defTabSz="931774">
              <a:defRPr/>
            </a:pPr>
            <a:endParaRPr lang="en-US" baseline="0" dirty="0" smtClean="0"/>
          </a:p>
          <a:p>
            <a:pPr defTabSz="931774">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0683E4C5-D620-439F-B93D-87A5889BAE49}"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Appraisers and ROW people are used to working with this one.  The roadway can end up so close to an existing improvement as to decrease the fair market value of the remaining property.  Of course, the question is always “how close is too close”?   That always depends on the facts of whatever scenario you are dealing with.  If it is just the property owner fussing and FMV hasn’t been affected, no compensation.  </a:t>
            </a:r>
          </a:p>
          <a:p>
            <a:endParaRPr lang="en-US" dirty="0" smtClean="0"/>
          </a:p>
          <a:p>
            <a:r>
              <a:rPr lang="en-US" dirty="0" smtClean="0"/>
              <a:t>One court has held that a right of way</a:t>
            </a:r>
            <a:r>
              <a:rPr lang="en-US" baseline="0" dirty="0" smtClean="0"/>
              <a:t> within eight feet of a residence is a proper factor to consider as a damage to the FMV of the property.  Com., Dept. of </a:t>
            </a:r>
            <a:r>
              <a:rPr lang="en-US" baseline="0" dirty="0" err="1" smtClean="0"/>
              <a:t>Hwys</a:t>
            </a:r>
            <a:r>
              <a:rPr lang="en-US" baseline="0" dirty="0" smtClean="0"/>
              <a:t> v. Clarke, 340 SW2d 442 1960).</a:t>
            </a:r>
            <a:endParaRPr lang="en-US" dirty="0"/>
          </a:p>
        </p:txBody>
      </p:sp>
      <p:sp>
        <p:nvSpPr>
          <p:cNvPr id="4" name="Slide Number Placeholder 3"/>
          <p:cNvSpPr>
            <a:spLocks noGrp="1"/>
          </p:cNvSpPr>
          <p:nvPr>
            <p:ph type="sldNum" sz="quarter" idx="10"/>
          </p:nvPr>
        </p:nvSpPr>
        <p:spPr/>
        <p:txBody>
          <a:bodyPr/>
          <a:lstStyle/>
          <a:p>
            <a:fld id="{0683E4C5-D620-439F-B93D-87A5889BAE49}"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I’m sure some of you</a:t>
            </a:r>
            <a:r>
              <a:rPr lang="en-US" baseline="0" dirty="0" smtClean="0"/>
              <a:t> hear this one all the time:  the increased traffic is </a:t>
            </a:r>
            <a:r>
              <a:rPr lang="en-US" baseline="0" dirty="0" err="1" smtClean="0"/>
              <a:t>gonna</a:t>
            </a:r>
            <a:r>
              <a:rPr lang="en-US" baseline="0" dirty="0" smtClean="0"/>
              <a:t> ruin my chicken farm!</a:t>
            </a:r>
            <a:endParaRPr lang="en-US" dirty="0" smtClean="0"/>
          </a:p>
          <a:p>
            <a:r>
              <a:rPr lang="en-US" dirty="0" smtClean="0"/>
              <a:t>Well, according to Kentucky cases, increased traffic and traffic noise are generally NOT compensable</a:t>
            </a:r>
            <a:r>
              <a:rPr lang="en-US" baseline="0" dirty="0" smtClean="0"/>
              <a:t>, but might be considered when there is some sort of unique use of the remainder that is impacted by the proximity of the traffic.</a:t>
            </a:r>
          </a:p>
          <a:p>
            <a:endParaRPr lang="en-US" baseline="0" dirty="0" smtClean="0"/>
          </a:p>
          <a:p>
            <a:r>
              <a:rPr lang="en-US" baseline="0" dirty="0" smtClean="0"/>
              <a:t> </a:t>
            </a:r>
            <a:r>
              <a:rPr lang="en-US" dirty="0" smtClean="0"/>
              <a:t>Here are some cases that explain what I mean:</a:t>
            </a:r>
          </a:p>
          <a:p>
            <a:endParaRPr lang="en-US" dirty="0" smtClean="0"/>
          </a:p>
          <a:p>
            <a:pPr marL="228600" indent="-228600">
              <a:buAutoNum type="arabicPeriod"/>
            </a:pPr>
            <a:r>
              <a:rPr lang="en-US" dirty="0" smtClean="0"/>
              <a:t>Mid</a:t>
            </a:r>
            <a:r>
              <a:rPr lang="en-US" baseline="0" dirty="0" smtClean="0"/>
              <a:t> 1960s.  State is building the Bluegrass Parkway.  State comes near, but doesn’t actually touch, a horse farm.  Owner claims the traffic from the parkway is </a:t>
            </a:r>
            <a:r>
              <a:rPr lang="en-US" baseline="0" dirty="0" err="1" smtClean="0"/>
              <a:t>gonna</a:t>
            </a:r>
            <a:r>
              <a:rPr lang="en-US" baseline="0" dirty="0" smtClean="0"/>
              <a:t> keep his horses up at night and has ruined the use of his property as a zillion dollar horse farm.  The Court:  NOT compensable, because the State didn’t actually take any of his property and the Parkway was nearby, but not touching, his farm.</a:t>
            </a:r>
            <a:endParaRPr lang="en-US" dirty="0" smtClean="0"/>
          </a:p>
          <a:p>
            <a:pPr marL="1143000" lvl="2" indent="-228600">
              <a:buFontTx/>
              <a:buChar char="-"/>
            </a:pPr>
            <a:r>
              <a:rPr lang="en-US" dirty="0" smtClean="0"/>
              <a:t>Com., Dept. of Highways v. Cleveland, 407 S.W.2d 417 (1966).</a:t>
            </a:r>
          </a:p>
          <a:p>
            <a:pPr marL="1143000" lvl="2" indent="-228600">
              <a:buFontTx/>
              <a:buNone/>
            </a:pPr>
            <a:endParaRPr lang="en-US" dirty="0" smtClean="0"/>
          </a:p>
          <a:p>
            <a:pPr marL="1143000" lvl="2" indent="-228600">
              <a:buFontTx/>
              <a:buNone/>
            </a:pPr>
            <a:r>
              <a:rPr lang="en-US" dirty="0" smtClean="0"/>
              <a:t>2.</a:t>
            </a:r>
            <a:r>
              <a:rPr lang="en-US" baseline="0" dirty="0" smtClean="0"/>
              <a:t>  Mid 1960s.  State is re-constructing some highway or another that runs through Elizabethtown.  State takes a strip off the front of a drive-in theater.  Net effect is that the reconstructed highway will now be 66 feet closer to the actual drive-in.  The Court:  Compensable, because the property is used as a drive-in, and the increased traffic noise and car lights will interfere with its use as a drive in. </a:t>
            </a:r>
            <a:r>
              <a:rPr lang="en-US" dirty="0" smtClean="0"/>
              <a:t>Com., Dept. of </a:t>
            </a:r>
            <a:r>
              <a:rPr lang="en-US" dirty="0" err="1" smtClean="0"/>
              <a:t>Hwys</a:t>
            </a:r>
            <a:r>
              <a:rPr lang="en-US" dirty="0" smtClean="0"/>
              <a:t> v. Elizabethtown Amusements Inc. 367 SW2d 449 (1963).</a:t>
            </a:r>
          </a:p>
          <a:p>
            <a:endParaRPr lang="en-US" dirty="0" smtClean="0"/>
          </a:p>
          <a:p>
            <a:r>
              <a:rPr lang="en-US" dirty="0" smtClean="0"/>
              <a:t>So, if you have a situation where there is strong proof that the remaining property’s use is diminished by traffic noise and volume, there may be some compensation due, but only if we actually take property from the owner for our road.</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0683E4C5-D620-439F-B93D-87A5889BAE49}"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defRPr/>
            </a:pPr>
            <a:r>
              <a:rPr lang="en-US" dirty="0" smtClean="0"/>
              <a:t>This is one that I</a:t>
            </a:r>
            <a:r>
              <a:rPr lang="en-US" baseline="0" dirty="0" smtClean="0"/>
              <a:t> see over and over and over again.  By far the biggest </a:t>
            </a:r>
            <a:r>
              <a:rPr lang="en-US" baseline="0" dirty="0" err="1" smtClean="0"/>
              <a:t>noncompensable</a:t>
            </a:r>
            <a:r>
              <a:rPr lang="en-US" baseline="0" dirty="0" smtClean="0"/>
              <a:t> issue I deal with in condemnation cases.</a:t>
            </a:r>
            <a:endParaRPr lang="en-US" dirty="0" smtClean="0"/>
          </a:p>
          <a:p>
            <a:pPr defTabSz="931774">
              <a:defRPr/>
            </a:pPr>
            <a:endParaRPr lang="en-US" dirty="0" smtClean="0"/>
          </a:p>
          <a:p>
            <a:pPr defTabSz="931774">
              <a:defRPr/>
            </a:pPr>
            <a:r>
              <a:rPr lang="en-US" dirty="0" smtClean="0"/>
              <a:t>Changes to Access.  General</a:t>
            </a:r>
            <a:r>
              <a:rPr lang="en-US" baseline="0" dirty="0" smtClean="0"/>
              <a:t> Rule:  The only access right a land owner has is a right of REASONABLE access to the public road system.  We can restrict or alter a property’s access to the highway system, so long as it is a reasonable restriction.  Of course, the issue here, is what is a “reasonable”  restriction on access?  </a:t>
            </a:r>
          </a:p>
          <a:p>
            <a:pPr defTabSz="931774">
              <a:defRPr/>
            </a:pPr>
            <a:endParaRPr lang="en-US" baseline="0" dirty="0" smtClean="0"/>
          </a:p>
          <a:p>
            <a:pPr defTabSz="931774">
              <a:defRPr/>
            </a:pPr>
            <a:endParaRPr lang="en-US" dirty="0" smtClean="0"/>
          </a:p>
        </p:txBody>
      </p:sp>
      <p:sp>
        <p:nvSpPr>
          <p:cNvPr id="4" name="Slide Number Placeholder 3"/>
          <p:cNvSpPr>
            <a:spLocks noGrp="1"/>
          </p:cNvSpPr>
          <p:nvPr>
            <p:ph type="sldNum" sz="quarter" idx="10"/>
          </p:nvPr>
        </p:nvSpPr>
        <p:spPr/>
        <p:txBody>
          <a:bodyPr/>
          <a:lstStyle/>
          <a:p>
            <a:fld id="{0683E4C5-D620-439F-B93D-87A5889BAE49}"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68A7CA5A-EA1B-42D8-ADE3-16B9A4D9CFCD}" type="datetimeFigureOut">
              <a:rPr lang="en-US" smtClean="0"/>
              <a:pPr/>
              <a:t>9/6/2015</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E02FEDCF-4A33-49C7-986A-2DC6C661EFB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strips dir="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8A7CA5A-EA1B-42D8-ADE3-16B9A4D9CFCD}" type="datetimeFigureOut">
              <a:rPr lang="en-US" smtClean="0"/>
              <a:pPr/>
              <a:t>9/6/2015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2FEDCF-4A33-49C7-986A-2DC6C661EFB0}" type="slidenum">
              <a:rPr lang="en-US" smtClean="0"/>
              <a:pPr/>
              <a:t>‹#›</a:t>
            </a:fld>
            <a:endParaRPr lang="en-US"/>
          </a:p>
        </p:txBody>
      </p:sp>
    </p:spTree>
  </p:cSld>
  <p:clrMapOvr>
    <a:masterClrMapping/>
  </p:clrMapOvr>
  <p:transition>
    <p:strips dir="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68A7CA5A-EA1B-42D8-ADE3-16B9A4D9CFCD}" type="datetimeFigureOut">
              <a:rPr lang="en-US" smtClean="0"/>
              <a:pPr/>
              <a:t>9/6/2015</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E02FEDCF-4A33-49C7-986A-2DC6C661EFB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strips dir="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8A7CA5A-EA1B-42D8-ADE3-16B9A4D9CFCD}" type="datetimeFigureOut">
              <a:rPr lang="en-US" smtClean="0"/>
              <a:pPr/>
              <a:t>9/6/2015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E02FEDCF-4A33-49C7-986A-2DC6C661EFB0}"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strips dir="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68A7CA5A-EA1B-42D8-ADE3-16B9A4D9CFCD}" type="datetimeFigureOut">
              <a:rPr lang="en-US" smtClean="0"/>
              <a:pPr/>
              <a:t>9/6/2015</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E02FEDCF-4A33-49C7-986A-2DC6C661EFB0}"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transition>
    <p:strips dir="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68A7CA5A-EA1B-42D8-ADE3-16B9A4D9CFCD}" type="datetimeFigureOut">
              <a:rPr lang="en-US" smtClean="0"/>
              <a:pPr/>
              <a:t>9/6/2015</a:t>
            </a:fld>
            <a:endParaRPr lang="en-US"/>
          </a:p>
        </p:txBody>
      </p:sp>
      <p:sp>
        <p:nvSpPr>
          <p:cNvPr id="10" name="Slide Number Placeholder 9"/>
          <p:cNvSpPr>
            <a:spLocks noGrp="1"/>
          </p:cNvSpPr>
          <p:nvPr>
            <p:ph type="sldNum" sz="quarter" idx="16"/>
          </p:nvPr>
        </p:nvSpPr>
        <p:spPr/>
        <p:txBody>
          <a:bodyPr rtlCol="0"/>
          <a:lstStyle/>
          <a:p>
            <a:fld id="{E02FEDCF-4A33-49C7-986A-2DC6C661EFB0}"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transition>
    <p:strips dir="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68A7CA5A-EA1B-42D8-ADE3-16B9A4D9CFCD}" type="datetimeFigureOut">
              <a:rPr lang="en-US" smtClean="0"/>
              <a:pPr/>
              <a:t>9/6/2015</a:t>
            </a:fld>
            <a:endParaRPr lang="en-US"/>
          </a:p>
        </p:txBody>
      </p:sp>
      <p:sp>
        <p:nvSpPr>
          <p:cNvPr id="12" name="Slide Number Placeholder 11"/>
          <p:cNvSpPr>
            <a:spLocks noGrp="1"/>
          </p:cNvSpPr>
          <p:nvPr>
            <p:ph type="sldNum" sz="quarter" idx="16"/>
          </p:nvPr>
        </p:nvSpPr>
        <p:spPr/>
        <p:txBody>
          <a:bodyPr rtlCol="0"/>
          <a:lstStyle/>
          <a:p>
            <a:fld id="{E02FEDCF-4A33-49C7-986A-2DC6C661EFB0}"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ransition>
    <p:strips dir="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8A7CA5A-EA1B-42D8-ADE3-16B9A4D9CFCD}" type="datetimeFigureOut">
              <a:rPr lang="en-US" smtClean="0"/>
              <a:pPr/>
              <a:t>9/6/2015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E02FEDCF-4A33-49C7-986A-2DC6C661EFB0}" type="slidenum">
              <a:rPr lang="en-US" smtClean="0"/>
              <a:pPr/>
              <a:t>‹#›</a:t>
            </a:fld>
            <a:endParaRPr lang="en-US"/>
          </a:p>
        </p:txBody>
      </p:sp>
    </p:spTree>
  </p:cSld>
  <p:clrMapOvr>
    <a:masterClrMapping/>
  </p:clrMapOvr>
  <p:transition>
    <p:strips dir="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A7CA5A-EA1B-42D8-ADE3-16B9A4D9CFCD}" type="datetimeFigureOut">
              <a:rPr lang="en-US" smtClean="0"/>
              <a:pPr/>
              <a:t>9/6/2015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E02FEDCF-4A33-49C7-986A-2DC6C661EFB0}" type="slidenum">
              <a:rPr lang="en-US" smtClean="0"/>
              <a:pPr/>
              <a:t>‹#›</a:t>
            </a:fld>
            <a:endParaRPr lang="en-US"/>
          </a:p>
        </p:txBody>
      </p:sp>
    </p:spTree>
  </p:cSld>
  <p:clrMapOvr>
    <a:masterClrMapping/>
  </p:clrMapOvr>
  <p:transition>
    <p:strips dir="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8A7CA5A-EA1B-42D8-ADE3-16B9A4D9CFCD}" type="datetimeFigureOut">
              <a:rPr lang="en-US" smtClean="0"/>
              <a:pPr/>
              <a:t>9/6/2015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E02FEDCF-4A33-49C7-986A-2DC6C661EFB0}"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strips dir="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68A7CA5A-EA1B-42D8-ADE3-16B9A4D9CFCD}" type="datetimeFigureOut">
              <a:rPr lang="en-US" smtClean="0"/>
              <a:pPr/>
              <a:t>9/6/2015</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E02FEDCF-4A33-49C7-986A-2DC6C661EFB0}"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transition>
    <p:strips dir="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68A7CA5A-EA1B-42D8-ADE3-16B9A4D9CFCD}" type="datetimeFigureOut">
              <a:rPr lang="en-US" smtClean="0"/>
              <a:pPr/>
              <a:t>9/6/2015</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E02FEDCF-4A33-49C7-986A-2DC6C661EFB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ransition>
    <p:strips dir="ru"/>
  </p:transition>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3600" dirty="0" smtClean="0"/>
              <a:t>Non-Compensable Factors in Determining Just Compensation</a:t>
            </a:r>
            <a:br>
              <a:rPr lang="en-US" sz="3600" dirty="0" smtClean="0"/>
            </a:br>
            <a:r>
              <a:rPr lang="en-US" sz="3600" dirty="0" smtClean="0"/>
              <a:t/>
            </a:r>
            <a:br>
              <a:rPr lang="en-US" sz="3600" dirty="0" smtClean="0"/>
            </a:br>
            <a:r>
              <a:rPr lang="en-US" sz="3100" dirty="0" smtClean="0"/>
              <a:t>ACEC-</a:t>
            </a:r>
            <a:r>
              <a:rPr lang="en-US" sz="3100" dirty="0" err="1" smtClean="0"/>
              <a:t>kY</a:t>
            </a:r>
            <a:r>
              <a:rPr lang="en-US" sz="3100" dirty="0" smtClean="0"/>
              <a:t>/FHWA/KYTC Partnering Conference</a:t>
            </a:r>
            <a:br>
              <a:rPr lang="en-US" sz="3100" dirty="0" smtClean="0"/>
            </a:br>
            <a:r>
              <a:rPr lang="en-US" dirty="0" smtClean="0"/>
              <a:t>	</a:t>
            </a:r>
            <a:br>
              <a:rPr lang="en-US" dirty="0" smtClean="0"/>
            </a:br>
            <a:r>
              <a:rPr lang="en-US" sz="2800" dirty="0" smtClean="0"/>
              <a:t>Galt House, Louisville Kentucky</a:t>
            </a:r>
            <a:br>
              <a:rPr lang="en-US" sz="2800" dirty="0" smtClean="0"/>
            </a:br>
            <a:r>
              <a:rPr lang="en-US" sz="2800" dirty="0" smtClean="0"/>
              <a:t/>
            </a:r>
            <a:br>
              <a:rPr lang="en-US" sz="2800" dirty="0" smtClean="0"/>
            </a:br>
            <a:r>
              <a:rPr lang="en-US" sz="2800" dirty="0" smtClean="0"/>
              <a:t>September 9, 2015</a:t>
            </a:r>
            <a:endParaRPr lang="en-US" dirty="0"/>
          </a:p>
        </p:txBody>
      </p:sp>
      <p:sp>
        <p:nvSpPr>
          <p:cNvPr id="3" name="Subtitle 2"/>
          <p:cNvSpPr>
            <a:spLocks noGrp="1"/>
          </p:cNvSpPr>
          <p:nvPr>
            <p:ph type="subTitle" idx="1"/>
          </p:nvPr>
        </p:nvSpPr>
        <p:spPr/>
        <p:txBody>
          <a:bodyPr/>
          <a:lstStyle/>
          <a:p>
            <a:r>
              <a:rPr lang="en-US" dirty="0" smtClean="0"/>
              <a:t> Keith Upchurch, presenter</a:t>
            </a:r>
            <a:endParaRPr lang="en-US" dirty="0"/>
          </a:p>
        </p:txBody>
      </p:sp>
    </p:spTree>
  </p:cSld>
  <p:clrMapOvr>
    <a:masterClrMapping/>
  </p:clrMapOvr>
  <p:transition>
    <p:strips dir="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  “</a:t>
            </a:r>
            <a:r>
              <a:rPr lang="en-US" dirty="0" err="1" smtClean="0"/>
              <a:t>Circuity</a:t>
            </a:r>
            <a:r>
              <a:rPr lang="en-US" dirty="0" smtClean="0"/>
              <a:t> of Travel”</a:t>
            </a:r>
            <a:endParaRPr lang="en-US" dirty="0"/>
          </a:p>
        </p:txBody>
      </p:sp>
      <p:sp>
        <p:nvSpPr>
          <p:cNvPr id="5" name="TextBox 4"/>
          <p:cNvSpPr txBox="1"/>
          <p:nvPr/>
        </p:nvSpPr>
        <p:spPr>
          <a:xfrm>
            <a:off x="990600" y="1524000"/>
            <a:ext cx="7010400" cy="1754326"/>
          </a:xfrm>
          <a:prstGeom prst="rect">
            <a:avLst/>
          </a:prstGeom>
          <a:noFill/>
        </p:spPr>
        <p:txBody>
          <a:bodyPr wrap="square" rtlCol="0">
            <a:spAutoFit/>
          </a:bodyPr>
          <a:lstStyle/>
          <a:p>
            <a:r>
              <a:rPr lang="en-US" sz="3600" dirty="0" smtClean="0"/>
              <a:t>NOT compensable so long as reasonable access to the public highway system remains.</a:t>
            </a:r>
            <a:endParaRPr lang="en-US" sz="3600" dirty="0"/>
          </a:p>
        </p:txBody>
      </p:sp>
      <p:pic>
        <p:nvPicPr>
          <p:cNvPr id="7" name="Content Placeholder 6" descr="confusing sign circuity.png"/>
          <p:cNvPicPr>
            <a:picLocks noGrp="1" noChangeAspect="1"/>
          </p:cNvPicPr>
          <p:nvPr>
            <p:ph sz="quarter" idx="1"/>
          </p:nvPr>
        </p:nvPicPr>
        <p:blipFill>
          <a:blip r:embed="rId3" cstate="print"/>
          <a:stretch>
            <a:fillRect/>
          </a:stretch>
        </p:blipFill>
        <p:spPr>
          <a:xfrm>
            <a:off x="2438400" y="3429000"/>
            <a:ext cx="3470275" cy="3276600"/>
          </a:xfrm>
        </p:spPr>
      </p:pic>
    </p:spTree>
  </p:cSld>
  <p:clrMapOvr>
    <a:masterClrMapping/>
  </p:clrMapOvr>
  <p:transition>
    <p:strips dir="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Circuity</a:t>
            </a:r>
            <a:r>
              <a:rPr lang="en-US" dirty="0" smtClean="0"/>
              <a:t> of Travel:  One exception.</a:t>
            </a:r>
            <a:endParaRPr lang="en-US" dirty="0"/>
          </a:p>
        </p:txBody>
      </p:sp>
      <p:sp>
        <p:nvSpPr>
          <p:cNvPr id="3" name="Content Placeholder 2"/>
          <p:cNvSpPr>
            <a:spLocks noGrp="1"/>
          </p:cNvSpPr>
          <p:nvPr>
            <p:ph sz="quarter" idx="1"/>
          </p:nvPr>
        </p:nvSpPr>
        <p:spPr/>
        <p:txBody>
          <a:bodyPr/>
          <a:lstStyle/>
          <a:p>
            <a:r>
              <a:rPr lang="en-US" dirty="0" smtClean="0"/>
              <a:t>Splitting a farm into two separate remainders, so that the farmer has to cross the road to access the other side of his farm, CAN be compensable. </a:t>
            </a:r>
          </a:p>
          <a:p>
            <a:endParaRPr lang="en-US" dirty="0"/>
          </a:p>
        </p:txBody>
      </p:sp>
      <p:pic>
        <p:nvPicPr>
          <p:cNvPr id="4" name="Picture 3" descr="mad farmer.png"/>
          <p:cNvPicPr>
            <a:picLocks noChangeAspect="1"/>
          </p:cNvPicPr>
          <p:nvPr/>
        </p:nvPicPr>
        <p:blipFill>
          <a:blip r:embed="rId3" cstate="print"/>
          <a:stretch>
            <a:fillRect/>
          </a:stretch>
        </p:blipFill>
        <p:spPr>
          <a:xfrm>
            <a:off x="2286000" y="3581400"/>
            <a:ext cx="3810000" cy="2971800"/>
          </a:xfrm>
          <a:prstGeom prst="rect">
            <a:avLst/>
          </a:prstGeom>
        </p:spPr>
      </p:pic>
    </p:spTree>
  </p:cSld>
  <p:clrMapOvr>
    <a:masterClrMapping/>
  </p:clrMapOvr>
  <p:transition>
    <p:strips dir="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Access:  Re-routing Roads, Entrances,  Diverting Traffic</a:t>
            </a:r>
            <a:endParaRPr lang="en-US" dirty="0"/>
          </a:p>
        </p:txBody>
      </p:sp>
      <p:sp>
        <p:nvSpPr>
          <p:cNvPr id="3" name="Content Placeholder 2"/>
          <p:cNvSpPr>
            <a:spLocks noGrp="1"/>
          </p:cNvSpPr>
          <p:nvPr>
            <p:ph sz="quarter" idx="1"/>
          </p:nvPr>
        </p:nvSpPr>
        <p:spPr/>
        <p:txBody>
          <a:bodyPr/>
          <a:lstStyle/>
          <a:p>
            <a:r>
              <a:rPr lang="en-US" dirty="0" smtClean="0"/>
              <a:t>NOT compensable so long as reasonable access to the public highway system remains.</a:t>
            </a:r>
          </a:p>
          <a:p>
            <a:endParaRPr lang="en-US" dirty="0"/>
          </a:p>
        </p:txBody>
      </p:sp>
      <p:pic>
        <p:nvPicPr>
          <p:cNvPr id="4" name="Picture 3" descr="confusing sign divert traffic.png"/>
          <p:cNvPicPr>
            <a:picLocks noChangeAspect="1"/>
          </p:cNvPicPr>
          <p:nvPr/>
        </p:nvPicPr>
        <p:blipFill>
          <a:blip r:embed="rId3" cstate="print"/>
          <a:stretch>
            <a:fillRect/>
          </a:stretch>
        </p:blipFill>
        <p:spPr>
          <a:xfrm>
            <a:off x="2514600" y="2895600"/>
            <a:ext cx="3886200" cy="3657600"/>
          </a:xfrm>
          <a:prstGeom prst="rect">
            <a:avLst/>
          </a:prstGeom>
        </p:spPr>
      </p:pic>
    </p:spTree>
  </p:cSld>
  <p:clrMapOvr>
    <a:masterClrMapping/>
  </p:clrMapOvr>
  <p:transition>
    <p:strips dir="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Compensable Changes to Access</a:t>
            </a:r>
            <a:endParaRPr lang="en-US" dirty="0"/>
          </a:p>
        </p:txBody>
      </p:sp>
      <p:sp>
        <p:nvSpPr>
          <p:cNvPr id="3" name="Content Placeholder 2"/>
          <p:cNvSpPr>
            <a:spLocks noGrp="1"/>
          </p:cNvSpPr>
          <p:nvPr>
            <p:ph sz="quarter" idx="1"/>
          </p:nvPr>
        </p:nvSpPr>
        <p:spPr/>
        <p:txBody>
          <a:bodyPr/>
          <a:lstStyle/>
          <a:p>
            <a:r>
              <a:rPr lang="en-US" dirty="0" smtClean="0"/>
              <a:t>An “unreasonable” obstruction to access is compensable.</a:t>
            </a:r>
          </a:p>
          <a:p>
            <a:endParaRPr lang="en-US" dirty="0"/>
          </a:p>
        </p:txBody>
      </p:sp>
      <p:pic>
        <p:nvPicPr>
          <p:cNvPr id="4" name="Picture 3" descr="rope bridge.jpg"/>
          <p:cNvPicPr>
            <a:picLocks noChangeAspect="1"/>
          </p:cNvPicPr>
          <p:nvPr/>
        </p:nvPicPr>
        <p:blipFill>
          <a:blip r:embed="rId3" cstate="print"/>
          <a:stretch>
            <a:fillRect/>
          </a:stretch>
        </p:blipFill>
        <p:spPr>
          <a:xfrm>
            <a:off x="1371600" y="2819400"/>
            <a:ext cx="6324600" cy="3810000"/>
          </a:xfrm>
          <a:prstGeom prst="rect">
            <a:avLst/>
          </a:prstGeom>
        </p:spPr>
      </p:pic>
    </p:spTree>
  </p:cSld>
  <p:clrMapOvr>
    <a:masterClrMapping/>
  </p:clrMapOvr>
  <p:transition>
    <p:strips dir="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Parking.</a:t>
            </a:r>
            <a:endParaRPr lang="en-US" dirty="0"/>
          </a:p>
        </p:txBody>
      </p:sp>
      <p:sp>
        <p:nvSpPr>
          <p:cNvPr id="3" name="Content Placeholder 2"/>
          <p:cNvSpPr>
            <a:spLocks noGrp="1"/>
          </p:cNvSpPr>
          <p:nvPr>
            <p:ph sz="quarter" idx="1"/>
          </p:nvPr>
        </p:nvSpPr>
        <p:spPr/>
        <p:txBody>
          <a:bodyPr>
            <a:noAutofit/>
          </a:bodyPr>
          <a:lstStyle/>
          <a:p>
            <a:r>
              <a:rPr lang="en-US" sz="3600" dirty="0" smtClean="0"/>
              <a:t>Loss of Parking Spaces that were </a:t>
            </a:r>
            <a:r>
              <a:rPr lang="en-US" sz="3600" u="sng" dirty="0" smtClean="0"/>
              <a:t>located on right of way</a:t>
            </a:r>
            <a:r>
              <a:rPr lang="en-US" sz="3600" dirty="0" smtClean="0"/>
              <a:t> to begin with are NOT compensable.</a:t>
            </a:r>
          </a:p>
          <a:p>
            <a:r>
              <a:rPr lang="en-US" sz="3600" dirty="0" smtClean="0"/>
              <a:t>Loss of Parking Spaces </a:t>
            </a:r>
            <a:r>
              <a:rPr lang="en-US" sz="3600" u="sng" dirty="0" smtClean="0"/>
              <a:t>located on owner’s land</a:t>
            </a:r>
            <a:r>
              <a:rPr lang="en-US" sz="3600" dirty="0" smtClean="0"/>
              <a:t> can be compensable, to the extent that fair market value of remaining property has been diminished by loss of parking.</a:t>
            </a:r>
            <a:endParaRPr lang="en-US" sz="3600" dirty="0"/>
          </a:p>
        </p:txBody>
      </p:sp>
    </p:spTree>
  </p:cSld>
  <p:clrMapOvr>
    <a:masterClrMapping/>
  </p:clrMapOvr>
  <p:transition>
    <p:strips dir="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Lost Business Profits, “Good Will”</a:t>
            </a:r>
            <a:endParaRPr lang="en-US" dirty="0"/>
          </a:p>
        </p:txBody>
      </p:sp>
      <p:pic>
        <p:nvPicPr>
          <p:cNvPr id="4" name="Content Placeholder 3" descr="out of bizness.png"/>
          <p:cNvPicPr>
            <a:picLocks noGrp="1" noChangeAspect="1"/>
          </p:cNvPicPr>
          <p:nvPr>
            <p:ph sz="quarter" idx="1"/>
          </p:nvPr>
        </p:nvPicPr>
        <p:blipFill>
          <a:blip r:embed="rId3" cstate="print"/>
          <a:stretch>
            <a:fillRect/>
          </a:stretch>
        </p:blipFill>
        <p:spPr>
          <a:xfrm>
            <a:off x="1219200" y="2362200"/>
            <a:ext cx="6705600" cy="4343400"/>
          </a:xfrm>
        </p:spPr>
      </p:pic>
      <p:sp>
        <p:nvSpPr>
          <p:cNvPr id="5" name="TextBox 4"/>
          <p:cNvSpPr txBox="1"/>
          <p:nvPr/>
        </p:nvSpPr>
        <p:spPr>
          <a:xfrm>
            <a:off x="1219200" y="1676400"/>
            <a:ext cx="6477000" cy="523220"/>
          </a:xfrm>
          <a:prstGeom prst="rect">
            <a:avLst/>
          </a:prstGeom>
          <a:noFill/>
        </p:spPr>
        <p:txBody>
          <a:bodyPr wrap="square" rtlCol="0">
            <a:spAutoFit/>
          </a:bodyPr>
          <a:lstStyle/>
          <a:p>
            <a:r>
              <a:rPr lang="en-US" sz="2800" dirty="0" smtClean="0"/>
              <a:t>NOT Compensable.  Too speculative.</a:t>
            </a:r>
            <a:endParaRPr lang="en-US" sz="2800" dirty="0"/>
          </a:p>
        </p:txBody>
      </p:sp>
    </p:spTree>
  </p:cSld>
  <p:clrMapOvr>
    <a:masterClrMapping/>
  </p:clrMapOvr>
  <p:transition>
    <p:strips dir="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Inconvenience</a:t>
            </a:r>
            <a:endParaRPr lang="en-US" dirty="0"/>
          </a:p>
        </p:txBody>
      </p:sp>
      <p:sp>
        <p:nvSpPr>
          <p:cNvPr id="3" name="Content Placeholder 2"/>
          <p:cNvSpPr>
            <a:spLocks noGrp="1"/>
          </p:cNvSpPr>
          <p:nvPr>
            <p:ph sz="quarter" idx="1"/>
          </p:nvPr>
        </p:nvSpPr>
        <p:spPr/>
        <p:txBody>
          <a:bodyPr/>
          <a:lstStyle/>
          <a:p>
            <a:r>
              <a:rPr lang="en-US" sz="3600" dirty="0" smtClean="0"/>
              <a:t>“Mere Inconvenience” to a property owner is generally not compensable.  </a:t>
            </a:r>
          </a:p>
          <a:p>
            <a:endParaRPr lang="en-US" sz="3600" dirty="0" smtClean="0"/>
          </a:p>
          <a:p>
            <a:r>
              <a:rPr lang="en-US" sz="3600" dirty="0" smtClean="0"/>
              <a:t>Rarely does this argument work.  When it works, the inconvenience is usually closely associated with some other valid damage claim.</a:t>
            </a:r>
          </a:p>
          <a:p>
            <a:endParaRPr lang="en-US" sz="3600" dirty="0"/>
          </a:p>
        </p:txBody>
      </p:sp>
    </p:spTree>
  </p:cSld>
  <p:clrMapOvr>
    <a:masterClrMapping/>
  </p:clrMapOvr>
  <p:transition>
    <p:strips dir="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3" name="Content Placeholder 2"/>
          <p:cNvSpPr>
            <a:spLocks noGrp="1"/>
          </p:cNvSpPr>
          <p:nvPr>
            <p:ph sz="quarter" idx="1"/>
          </p:nvPr>
        </p:nvSpPr>
        <p:spPr/>
        <p:txBody>
          <a:bodyPr/>
          <a:lstStyle/>
          <a:p>
            <a:pPr>
              <a:buNone/>
            </a:pPr>
            <a:endParaRPr lang="en-US" dirty="0" smtClean="0"/>
          </a:p>
          <a:p>
            <a:pPr>
              <a:buNone/>
            </a:pPr>
            <a:endParaRPr lang="en-US" dirty="0" smtClean="0"/>
          </a:p>
          <a:p>
            <a:pPr algn="ctr">
              <a:buNone/>
            </a:pPr>
            <a:endParaRPr lang="en-US" dirty="0" smtClean="0"/>
          </a:p>
          <a:p>
            <a:pPr algn="ctr">
              <a:buNone/>
            </a:pPr>
            <a:r>
              <a:rPr lang="en-US" sz="4400" dirty="0" smtClean="0"/>
              <a:t>Keith.Upchurch@ky.gov</a:t>
            </a:r>
            <a:endParaRPr lang="en-US" sz="4400" dirty="0"/>
          </a:p>
        </p:txBody>
      </p:sp>
    </p:spTree>
  </p:cSld>
  <p:clrMapOvr>
    <a:masterClrMapping/>
  </p:clrMapOvr>
  <p:transition>
    <p:strips dir="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Just Compensation</a:t>
            </a:r>
            <a:endParaRPr lang="en-US" dirty="0"/>
          </a:p>
        </p:txBody>
      </p:sp>
      <p:sp>
        <p:nvSpPr>
          <p:cNvPr id="3" name="Content Placeholder 2"/>
          <p:cNvSpPr>
            <a:spLocks noGrp="1"/>
          </p:cNvSpPr>
          <p:nvPr>
            <p:ph sz="quarter" idx="1"/>
          </p:nvPr>
        </p:nvSpPr>
        <p:spPr/>
        <p:txBody>
          <a:bodyPr/>
          <a:lstStyle/>
          <a:p>
            <a:r>
              <a:rPr lang="en-US" dirty="0" smtClean="0"/>
              <a:t>The Constitution, and state law, both require “Just Compensation” to be paid to property owners for any property that we take.</a:t>
            </a:r>
          </a:p>
          <a:p>
            <a:endParaRPr lang="en-US" dirty="0"/>
          </a:p>
        </p:txBody>
      </p:sp>
      <p:pic>
        <p:nvPicPr>
          <p:cNvPr id="4" name="Picture 3" descr="smtm.png"/>
          <p:cNvPicPr>
            <a:picLocks noChangeAspect="1"/>
          </p:cNvPicPr>
          <p:nvPr/>
        </p:nvPicPr>
        <p:blipFill>
          <a:blip r:embed="rId3" cstate="print"/>
          <a:stretch>
            <a:fillRect/>
          </a:stretch>
        </p:blipFill>
        <p:spPr>
          <a:xfrm>
            <a:off x="2209800" y="3200400"/>
            <a:ext cx="4038600" cy="3276600"/>
          </a:xfrm>
          <a:prstGeom prst="rect">
            <a:avLst/>
          </a:prstGeom>
        </p:spPr>
      </p:pic>
    </p:spTree>
  </p:cSld>
  <p:clrMapOvr>
    <a:masterClrMapping/>
  </p:clrMapOvr>
  <p:transition>
    <p:strips dir="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Not all damages are compensable</a:t>
            </a:r>
            <a:endParaRPr lang="en-US" dirty="0"/>
          </a:p>
        </p:txBody>
      </p:sp>
      <p:sp>
        <p:nvSpPr>
          <p:cNvPr id="3" name="Content Placeholder 2"/>
          <p:cNvSpPr>
            <a:spLocks noGrp="1"/>
          </p:cNvSpPr>
          <p:nvPr>
            <p:ph sz="quarter" idx="1"/>
          </p:nvPr>
        </p:nvSpPr>
        <p:spPr/>
        <p:txBody>
          <a:bodyPr/>
          <a:lstStyle/>
          <a:p>
            <a:r>
              <a:rPr lang="en-US" dirty="0" smtClean="0"/>
              <a:t>“</a:t>
            </a:r>
            <a:r>
              <a:rPr lang="en-US" dirty="0" err="1" smtClean="0"/>
              <a:t>Damnum</a:t>
            </a:r>
            <a:r>
              <a:rPr lang="en-US" dirty="0" smtClean="0"/>
              <a:t> </a:t>
            </a:r>
            <a:r>
              <a:rPr lang="en-US" dirty="0" err="1" smtClean="0"/>
              <a:t>Absque</a:t>
            </a:r>
            <a:r>
              <a:rPr lang="en-US" dirty="0" smtClean="0"/>
              <a:t> </a:t>
            </a:r>
            <a:r>
              <a:rPr lang="en-US" dirty="0" err="1" smtClean="0"/>
              <a:t>Injuria</a:t>
            </a:r>
            <a:r>
              <a:rPr lang="en-US" dirty="0" smtClean="0"/>
              <a:t>”</a:t>
            </a:r>
          </a:p>
          <a:p>
            <a:endParaRPr lang="en-US" dirty="0" smtClean="0"/>
          </a:p>
          <a:p>
            <a:endParaRPr lang="en-US" dirty="0"/>
          </a:p>
        </p:txBody>
      </p:sp>
      <p:pic>
        <p:nvPicPr>
          <p:cNvPr id="4" name="Picture 3" descr="imagesCA9WIBCC.jpg"/>
          <p:cNvPicPr>
            <a:picLocks noChangeAspect="1"/>
          </p:cNvPicPr>
          <p:nvPr/>
        </p:nvPicPr>
        <p:blipFill>
          <a:blip r:embed="rId3" cstate="print"/>
          <a:stretch>
            <a:fillRect/>
          </a:stretch>
        </p:blipFill>
        <p:spPr>
          <a:xfrm>
            <a:off x="3048000" y="2362200"/>
            <a:ext cx="3124200" cy="4191000"/>
          </a:xfrm>
          <a:prstGeom prst="rect">
            <a:avLst/>
          </a:prstGeom>
        </p:spPr>
      </p:pic>
    </p:spTree>
  </p:cSld>
  <p:clrMapOvr>
    <a:masterClrMapping/>
  </p:clrMapOvr>
  <p:transition>
    <p:strips dir="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An easy one to start with.  </a:t>
            </a:r>
            <a:endParaRPr lang="en-US" dirty="0"/>
          </a:p>
        </p:txBody>
      </p:sp>
      <p:sp>
        <p:nvSpPr>
          <p:cNvPr id="3" name="Content Placeholder 2"/>
          <p:cNvSpPr>
            <a:spLocks noGrp="1"/>
          </p:cNvSpPr>
          <p:nvPr>
            <p:ph sz="quarter" idx="1"/>
          </p:nvPr>
        </p:nvSpPr>
        <p:spPr/>
        <p:txBody>
          <a:bodyPr/>
          <a:lstStyle/>
          <a:p>
            <a:pPr>
              <a:buNone/>
            </a:pPr>
            <a:r>
              <a:rPr lang="en-US" sz="3600" dirty="0" smtClean="0"/>
              <a:t>Sentimental Value to the Owner and Unwillingness to Sell:  Not Compensable.</a:t>
            </a:r>
            <a:endParaRPr lang="en-US" dirty="0"/>
          </a:p>
        </p:txBody>
      </p:sp>
      <p:pic>
        <p:nvPicPr>
          <p:cNvPr id="4" name="Picture 3" descr="sad face.jpg"/>
          <p:cNvPicPr>
            <a:picLocks noChangeAspect="1"/>
          </p:cNvPicPr>
          <p:nvPr/>
        </p:nvPicPr>
        <p:blipFill>
          <a:blip r:embed="rId3" cstate="print"/>
          <a:stretch>
            <a:fillRect/>
          </a:stretch>
        </p:blipFill>
        <p:spPr>
          <a:xfrm>
            <a:off x="2895600" y="3581400"/>
            <a:ext cx="3352800" cy="2743200"/>
          </a:xfrm>
          <a:prstGeom prst="rect">
            <a:avLst/>
          </a:prstGeom>
        </p:spPr>
      </p:pic>
    </p:spTree>
  </p:cSld>
  <p:clrMapOvr>
    <a:masterClrMapping/>
  </p:clrMapOvr>
  <p:transition>
    <p:strips dir="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Aesthetic damages:  Cuts, Fills.</a:t>
            </a:r>
            <a:endParaRPr lang="en-US" dirty="0"/>
          </a:p>
        </p:txBody>
      </p:sp>
      <p:pic>
        <p:nvPicPr>
          <p:cNvPr id="4" name="Content Placeholder 3" descr="coyote cliff.jpg"/>
          <p:cNvPicPr>
            <a:picLocks noGrp="1" noChangeAspect="1"/>
          </p:cNvPicPr>
          <p:nvPr>
            <p:ph sz="quarter" idx="1"/>
          </p:nvPr>
        </p:nvPicPr>
        <p:blipFill>
          <a:blip r:embed="rId3" cstate="print"/>
          <a:stretch>
            <a:fillRect/>
          </a:stretch>
        </p:blipFill>
        <p:spPr>
          <a:xfrm>
            <a:off x="0" y="1600200"/>
            <a:ext cx="3124200" cy="4876800"/>
          </a:xfrm>
        </p:spPr>
      </p:pic>
      <p:sp>
        <p:nvSpPr>
          <p:cNvPr id="6" name="TextBox 5"/>
          <p:cNvSpPr txBox="1"/>
          <p:nvPr/>
        </p:nvSpPr>
        <p:spPr>
          <a:xfrm>
            <a:off x="3886200" y="2133600"/>
            <a:ext cx="4876800" cy="3970318"/>
          </a:xfrm>
          <a:prstGeom prst="rect">
            <a:avLst/>
          </a:prstGeom>
          <a:noFill/>
        </p:spPr>
        <p:txBody>
          <a:bodyPr wrap="square" rtlCol="0">
            <a:spAutoFit/>
          </a:bodyPr>
          <a:lstStyle/>
          <a:p>
            <a:r>
              <a:rPr lang="en-US" sz="3600" dirty="0" smtClean="0"/>
              <a:t>Cuts and fills are not compensable unless there is </a:t>
            </a:r>
            <a:r>
              <a:rPr lang="en-US" sz="3600" dirty="0" smtClean="0"/>
              <a:t>“</a:t>
            </a:r>
            <a:r>
              <a:rPr lang="en-US" sz="3600" u="sng" dirty="0" smtClean="0"/>
              <a:t>strong proof</a:t>
            </a:r>
            <a:r>
              <a:rPr lang="en-US" sz="3600" dirty="0" smtClean="0"/>
              <a:t>” </a:t>
            </a:r>
            <a:r>
              <a:rPr lang="en-US" sz="3600" dirty="0" smtClean="0"/>
              <a:t>that the fair market value of the remaining property has been diminished by them.</a:t>
            </a:r>
            <a:endParaRPr lang="en-US" sz="3600" dirty="0"/>
          </a:p>
        </p:txBody>
      </p:sp>
    </p:spTree>
  </p:cSld>
  <p:clrMapOvr>
    <a:masterClrMapping/>
  </p:clrMapOvr>
  <p:transition>
    <p:strips dir="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Aesthetic Damages:  Visibility.</a:t>
            </a:r>
            <a:endParaRPr lang="en-US" dirty="0"/>
          </a:p>
        </p:txBody>
      </p:sp>
      <p:sp>
        <p:nvSpPr>
          <p:cNvPr id="3" name="Content Placeholder 2"/>
          <p:cNvSpPr>
            <a:spLocks noGrp="1"/>
          </p:cNvSpPr>
          <p:nvPr>
            <p:ph sz="quarter" idx="1"/>
          </p:nvPr>
        </p:nvSpPr>
        <p:spPr/>
        <p:txBody>
          <a:bodyPr/>
          <a:lstStyle/>
          <a:p>
            <a:r>
              <a:rPr lang="en-US" sz="3600" dirty="0" smtClean="0"/>
              <a:t>Again, the proof of damages to remainder must be STRONG, and the use of the property is key.</a:t>
            </a:r>
          </a:p>
          <a:p>
            <a:endParaRPr lang="en-US" dirty="0" smtClean="0"/>
          </a:p>
        </p:txBody>
      </p:sp>
      <p:pic>
        <p:nvPicPr>
          <p:cNvPr id="4" name="Picture 3" descr="kim binoculars.png"/>
          <p:cNvPicPr>
            <a:picLocks noChangeAspect="1"/>
          </p:cNvPicPr>
          <p:nvPr/>
        </p:nvPicPr>
        <p:blipFill>
          <a:blip r:embed="rId3" cstate="print"/>
          <a:stretch>
            <a:fillRect/>
          </a:stretch>
        </p:blipFill>
        <p:spPr>
          <a:xfrm>
            <a:off x="1524000" y="3581400"/>
            <a:ext cx="5791200" cy="3048000"/>
          </a:xfrm>
          <a:prstGeom prst="rect">
            <a:avLst/>
          </a:prstGeom>
        </p:spPr>
      </p:pic>
    </p:spTree>
  </p:cSld>
  <p:clrMapOvr>
    <a:masterClrMapping/>
  </p:clrMapOvr>
  <p:transition>
    <p:strips dir="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Proximity</a:t>
            </a:r>
            <a:endParaRPr lang="en-US" dirty="0"/>
          </a:p>
        </p:txBody>
      </p:sp>
      <p:sp>
        <p:nvSpPr>
          <p:cNvPr id="3" name="Content Placeholder 2"/>
          <p:cNvSpPr>
            <a:spLocks noGrp="1"/>
          </p:cNvSpPr>
          <p:nvPr>
            <p:ph sz="quarter" idx="1"/>
          </p:nvPr>
        </p:nvSpPr>
        <p:spPr/>
        <p:txBody>
          <a:bodyPr/>
          <a:lstStyle/>
          <a:p>
            <a:r>
              <a:rPr lang="en-US" sz="3600" dirty="0" smtClean="0"/>
              <a:t>Compensable, </a:t>
            </a:r>
            <a:r>
              <a:rPr lang="en-US" sz="3600" u="sng" dirty="0" smtClean="0"/>
              <a:t>if</a:t>
            </a:r>
            <a:r>
              <a:rPr lang="en-US" sz="3600" dirty="0" smtClean="0"/>
              <a:t> FMV of remainder is diminished.</a:t>
            </a:r>
          </a:p>
          <a:p>
            <a:endParaRPr lang="en-US" dirty="0"/>
          </a:p>
        </p:txBody>
      </p:sp>
      <p:pic>
        <p:nvPicPr>
          <p:cNvPr id="4" name="Picture 3" descr="house in road.jpg"/>
          <p:cNvPicPr>
            <a:picLocks noChangeAspect="1"/>
          </p:cNvPicPr>
          <p:nvPr/>
        </p:nvPicPr>
        <p:blipFill>
          <a:blip r:embed="rId3" cstate="print"/>
          <a:stretch>
            <a:fillRect/>
          </a:stretch>
        </p:blipFill>
        <p:spPr>
          <a:xfrm>
            <a:off x="1143000" y="2819400"/>
            <a:ext cx="6248400" cy="3505200"/>
          </a:xfrm>
          <a:prstGeom prst="rect">
            <a:avLst/>
          </a:prstGeom>
        </p:spPr>
      </p:pic>
    </p:spTree>
  </p:cSld>
  <p:clrMapOvr>
    <a:masterClrMapping/>
  </p:clrMapOvr>
  <p:transition>
    <p:strips dir="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Increased Traffic.</a:t>
            </a:r>
            <a:endParaRPr lang="en-US" dirty="0"/>
          </a:p>
        </p:txBody>
      </p:sp>
      <p:sp>
        <p:nvSpPr>
          <p:cNvPr id="3" name="Content Placeholder 2"/>
          <p:cNvSpPr>
            <a:spLocks noGrp="1"/>
          </p:cNvSpPr>
          <p:nvPr>
            <p:ph sz="quarter" idx="1"/>
          </p:nvPr>
        </p:nvSpPr>
        <p:spPr/>
        <p:txBody>
          <a:bodyPr/>
          <a:lstStyle/>
          <a:p>
            <a:r>
              <a:rPr lang="en-US" dirty="0" smtClean="0"/>
              <a:t>Traffic Noise and Volume generally NOT compensable, unless there is an actual taking from the property, and a proximity issue that impacts the use of the remainder.</a:t>
            </a:r>
          </a:p>
        </p:txBody>
      </p:sp>
      <p:pic>
        <p:nvPicPr>
          <p:cNvPr id="4" name="Picture 3" descr="heavy traffic.jpg"/>
          <p:cNvPicPr>
            <a:picLocks noChangeAspect="1"/>
          </p:cNvPicPr>
          <p:nvPr/>
        </p:nvPicPr>
        <p:blipFill>
          <a:blip r:embed="rId3" cstate="print"/>
          <a:stretch>
            <a:fillRect/>
          </a:stretch>
        </p:blipFill>
        <p:spPr>
          <a:xfrm>
            <a:off x="1752600" y="3657600"/>
            <a:ext cx="5257800" cy="2514600"/>
          </a:xfrm>
          <a:prstGeom prst="rect">
            <a:avLst/>
          </a:prstGeom>
        </p:spPr>
      </p:pic>
    </p:spTree>
  </p:cSld>
  <p:clrMapOvr>
    <a:masterClrMapping/>
  </p:clrMapOvr>
  <p:transition>
    <p:strips dir="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 Changes / Loss.</a:t>
            </a:r>
            <a:endParaRPr lang="en-US" dirty="0"/>
          </a:p>
        </p:txBody>
      </p:sp>
      <p:sp>
        <p:nvSpPr>
          <p:cNvPr id="3" name="Content Placeholder 2"/>
          <p:cNvSpPr>
            <a:spLocks noGrp="1"/>
          </p:cNvSpPr>
          <p:nvPr>
            <p:ph sz="quarter" idx="1"/>
          </p:nvPr>
        </p:nvSpPr>
        <p:spPr/>
        <p:txBody>
          <a:bodyPr/>
          <a:lstStyle/>
          <a:p>
            <a:r>
              <a:rPr lang="en-US" dirty="0" smtClean="0"/>
              <a:t> “… [T]he only access right the land owner has is a right of </a:t>
            </a:r>
            <a:r>
              <a:rPr lang="en-US" u="sng" dirty="0" smtClean="0"/>
              <a:t>reasonable</a:t>
            </a:r>
            <a:r>
              <a:rPr lang="en-US" dirty="0" smtClean="0"/>
              <a:t> access to the highway system.”</a:t>
            </a:r>
          </a:p>
          <a:p>
            <a:pPr>
              <a:buNone/>
            </a:pPr>
            <a:endParaRPr lang="en-US" dirty="0" smtClean="0"/>
          </a:p>
        </p:txBody>
      </p:sp>
      <p:pic>
        <p:nvPicPr>
          <p:cNvPr id="4" name="Picture 3" descr="block driveway.jpg"/>
          <p:cNvPicPr>
            <a:picLocks noChangeAspect="1"/>
          </p:cNvPicPr>
          <p:nvPr/>
        </p:nvPicPr>
        <p:blipFill>
          <a:blip r:embed="rId3" cstate="print"/>
          <a:stretch>
            <a:fillRect/>
          </a:stretch>
        </p:blipFill>
        <p:spPr>
          <a:xfrm>
            <a:off x="1676400" y="3200400"/>
            <a:ext cx="5486400" cy="3048000"/>
          </a:xfrm>
          <a:prstGeom prst="rect">
            <a:avLst/>
          </a:prstGeom>
        </p:spPr>
      </p:pic>
    </p:spTree>
  </p:cSld>
  <p:clrMapOvr>
    <a:masterClrMapping/>
  </p:clrMapOvr>
  <p:transition>
    <p:strips dir="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E0F30E28F43D84881B1E447717B93F8" ma:contentTypeVersion="7" ma:contentTypeDescription="Create a new document." ma:contentTypeScope="" ma:versionID="b748e49c15c57adbcf31b8296ec0e051">
  <xsd:schema xmlns:xsd="http://www.w3.org/2001/XMLSchema" xmlns:xs="http://www.w3.org/2001/XMLSchema" xmlns:p="http://schemas.microsoft.com/office/2006/metadata/properties" xmlns:ns2="b47a5aad-adfb-4dac-9d3f-47090e67d565" targetNamespace="http://schemas.microsoft.com/office/2006/metadata/properties" ma:root="true" ma:fieldsID="10e404f992e9072f4276d4f787b18ba3" ns2:_="">
    <xsd:import namespace="b47a5aad-adfb-4dac-9d3f-47090e67d565"/>
    <xsd:element name="properties">
      <xsd:complexType>
        <xsd:sequence>
          <xsd:element name="documentManagement">
            <xsd:complexType>
              <xsd:all>
                <xsd:element ref="ns2:Speakers" minOccurs="0"/>
                <xsd:element ref="ns2:Day" minOccurs="0"/>
                <xsd:element ref="ns2:Year" minOccurs="0"/>
                <xsd:element ref="ns2:Se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47a5aad-adfb-4dac-9d3f-47090e67d565" elementFormDefault="qualified">
    <xsd:import namespace="http://schemas.microsoft.com/office/2006/documentManagement/types"/>
    <xsd:import namespace="http://schemas.microsoft.com/office/infopath/2007/PartnerControls"/>
    <xsd:element name="Speakers" ma:index="4" nillable="true" ma:displayName="Speakers" ma:internalName="Speakers" ma:readOnly="false">
      <xsd:simpleType>
        <xsd:restriction base="dms:Note">
          <xsd:maxLength value="255"/>
        </xsd:restriction>
      </xsd:simpleType>
    </xsd:element>
    <xsd:element name="Day" ma:index="5" nillable="true" ma:displayName="Day" ma:internalName="Day" ma:readOnly="false">
      <xsd:simpleType>
        <xsd:restriction base="dms:Text">
          <xsd:maxLength value="255"/>
        </xsd:restriction>
      </xsd:simpleType>
    </xsd:element>
    <xsd:element name="Year" ma:index="6" nillable="true" ma:displayName="Year" ma:internalName="Year" ma:readOnly="false">
      <xsd:simpleType>
        <xsd:restriction base="dms:Text">
          <xsd:maxLength value="255"/>
        </xsd:restriction>
      </xsd:simpleType>
    </xsd:element>
    <xsd:element name="Section" ma:index="7" nillable="true" ma:displayName="Section" ma:internalName="Section" ma:readOnly="fals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peakers xmlns="b47a5aad-adfb-4dac-9d3f-47090e67d565">Keith Upchurch</Speakers>
    <Year xmlns="b47a5aad-adfb-4dac-9d3f-47090e67d565">2015</Year>
    <Section xmlns="b47a5aad-adfb-4dac-9d3f-47090e67d565">Appraisal</Section>
    <Day xmlns="b47a5aad-adfb-4dac-9d3f-47090e67d565">Wednesday</Day>
  </documentManagement>
</p:properties>
</file>

<file path=customXml/itemProps1.xml><?xml version="1.0" encoding="utf-8"?>
<ds:datastoreItem xmlns:ds="http://schemas.openxmlformats.org/officeDocument/2006/customXml" ds:itemID="{35386832-18B5-45C6-B0E8-DAE156111E1E}"/>
</file>

<file path=customXml/itemProps2.xml><?xml version="1.0" encoding="utf-8"?>
<ds:datastoreItem xmlns:ds="http://schemas.openxmlformats.org/officeDocument/2006/customXml" ds:itemID="{8F76E4B7-3688-4B54-91A9-FE01D8C0F7EE}"/>
</file>

<file path=customXml/itemProps3.xml><?xml version="1.0" encoding="utf-8"?>
<ds:datastoreItem xmlns:ds="http://schemas.openxmlformats.org/officeDocument/2006/customXml" ds:itemID="{D082E272-D320-4AF1-82C6-3B0A89D4AAA0}"/>
</file>

<file path=docProps/app.xml><?xml version="1.0" encoding="utf-8"?>
<Properties xmlns="http://schemas.openxmlformats.org/officeDocument/2006/extended-properties" xmlns:vt="http://schemas.openxmlformats.org/officeDocument/2006/docPropsVTypes">
  <Template>Median</Template>
  <TotalTime>1477</TotalTime>
  <Words>3393</Words>
  <Application>Microsoft Office PowerPoint</Application>
  <PresentationFormat>On-screen Show (4:3)</PresentationFormat>
  <Paragraphs>164</Paragraphs>
  <Slides>17</Slides>
  <Notes>16</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Median</vt:lpstr>
      <vt:lpstr>Non-Compensable Factors in Determining Just Compensation  ACEC-kY/FHWA/KYTC Partnering Conference   Galt House, Louisville Kentucky  September 9, 2015</vt:lpstr>
      <vt:lpstr>Just Compensation</vt:lpstr>
      <vt:lpstr>Not all damages are compensable</vt:lpstr>
      <vt:lpstr>An easy one to start with.  </vt:lpstr>
      <vt:lpstr>Aesthetic damages:  Cuts, Fills.</vt:lpstr>
      <vt:lpstr>Aesthetic Damages:  Visibility.</vt:lpstr>
      <vt:lpstr>Proximity</vt:lpstr>
      <vt:lpstr>Increased Traffic.</vt:lpstr>
      <vt:lpstr>Access Changes / Loss.</vt:lpstr>
      <vt:lpstr>Access:  “Circuity of Travel”</vt:lpstr>
      <vt:lpstr>Circuity of Travel:  One exception.</vt:lpstr>
      <vt:lpstr>Access:  Re-routing Roads, Entrances,  Diverting Traffic</vt:lpstr>
      <vt:lpstr>Compensable Changes to Access</vt:lpstr>
      <vt:lpstr>Parking.</vt:lpstr>
      <vt:lpstr>Lost Business Profits, “Good Will”</vt:lpstr>
      <vt:lpstr>Inconvenience</vt:lpstr>
      <vt:lpstr>Contact Information</vt:lpstr>
    </vt:vector>
  </TitlesOfParts>
  <Company>Commonwealth of Kentucky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Legally Non-compensable items ACEC-kY/FHWA/KYTC Partnering Conference   Galt House, Louisville Kentucky  September 11, 2012</dc:title>
  <dc:creator>Monhollon, Eric  (KYTC)</dc:creator>
  <cp:lastModifiedBy>DellTest</cp:lastModifiedBy>
  <cp:revision>154</cp:revision>
  <dcterms:created xsi:type="dcterms:W3CDTF">2012-09-05T13:02:29Z</dcterms:created>
  <dcterms:modified xsi:type="dcterms:W3CDTF">2015-09-06T15:56:09Z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0x0101009E0F30E28F43D84881B1E447717B93F8</vt:lpwstr>
  </property>
</Properties>
</file>